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-162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531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5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04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992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34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71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635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214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71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9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E674B1-F2B6-4D96-A883-643B54D2BF30}" type="datetimeFigureOut">
              <a:rPr lang="en-US" smtClean="0"/>
              <a:t>9/18/2012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6B19A-E1A4-4A9E-BEE6-5AC21F370E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50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oleObject" Target="../embeddings/oleObject2.bin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4.wmf"/><Relationship Id="rId9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1.wmf"/><Relationship Id="rId5" Type="http://schemas.openxmlformats.org/officeDocument/2006/relationships/image" Target="../media/image9.png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5.png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5.bin"/><Relationship Id="rId11" Type="http://schemas.openxmlformats.org/officeDocument/2006/relationships/image" Target="../media/image19.png"/><Relationship Id="rId5" Type="http://schemas.openxmlformats.org/officeDocument/2006/relationships/image" Target="../media/image17.wmf"/><Relationship Id="rId10" Type="http://schemas.openxmlformats.org/officeDocument/2006/relationships/image" Target="../media/image18.png"/><Relationship Id="rId4" Type="http://schemas.openxmlformats.org/officeDocument/2006/relationships/image" Target="../media/image16.wmf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6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1.png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25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47800" y="854075"/>
            <a:ext cx="6134533" cy="4860925"/>
            <a:chOff x="838200" y="854075"/>
            <a:chExt cx="6972733" cy="5366282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590800"/>
              <a:ext cx="6896533" cy="36295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28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20" t="12756" r="5302" b="7796"/>
            <a:stretch>
              <a:fillRect/>
            </a:stretch>
          </p:blipFill>
          <p:spPr bwMode="auto">
            <a:xfrm>
              <a:off x="838200" y="990600"/>
              <a:ext cx="2155825" cy="1433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888428"/>
                </p:ext>
              </p:extLst>
            </p:nvPr>
          </p:nvGraphicFramePr>
          <p:xfrm>
            <a:off x="3048000" y="854075"/>
            <a:ext cx="4689475" cy="1674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1" name="Image" r:id="rId5" imgW="14158730" imgH="5053968" progId="Photoshop.Image.7">
                    <p:embed/>
                  </p:oleObj>
                </mc:Choice>
                <mc:Fallback>
                  <p:oleObj name="Image" r:id="rId5" imgW="14158730" imgH="5053968" progId="Photoshop.Image.7">
                    <p:embed/>
                    <p:pic>
                      <p:nvPicPr>
                        <p:cNvPr id="0" name="Object 3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854075"/>
                          <a:ext cx="4689475" cy="1674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437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1016436" y="914400"/>
            <a:ext cx="6994763" cy="3775075"/>
            <a:chOff x="1016436" y="914400"/>
            <a:chExt cx="6994763" cy="3775075"/>
          </a:xfrm>
        </p:grpSpPr>
        <p:graphicFrame>
          <p:nvGraphicFramePr>
            <p:cNvPr id="5" name="Object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00517412"/>
                </p:ext>
              </p:extLst>
            </p:nvPr>
          </p:nvGraphicFramePr>
          <p:xfrm>
            <a:off x="7819112" y="2725066"/>
            <a:ext cx="114300" cy="215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Equation" r:id="rId3" imgW="114120" imgH="215640" progId="Equation.3">
                    <p:embed/>
                  </p:oleObj>
                </mc:Choice>
                <mc:Fallback>
                  <p:oleObj name="Equation" r:id="rId3" imgW="11412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19112" y="2725066"/>
                          <a:ext cx="114300" cy="2159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6" name="Picture 4" descr="crab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09288" y="2301999"/>
              <a:ext cx="2081000" cy="773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20"/>
            <p:cNvSpPr>
              <a:spLocks noChangeArrowheads="1"/>
            </p:cNvSpPr>
            <p:nvPr/>
          </p:nvSpPr>
          <p:spPr bwMode="auto">
            <a:xfrm rot="18656333">
              <a:off x="5564861" y="2623466"/>
              <a:ext cx="61913" cy="5556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rot="2315124" flipV="1">
              <a:off x="5596612" y="2618704"/>
              <a:ext cx="0" cy="66675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>
              <a:off x="5623599" y="2658391"/>
              <a:ext cx="27305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0" name="Group 23"/>
            <p:cNvGrpSpPr>
              <a:grpSpLocks/>
            </p:cNvGrpSpPr>
            <p:nvPr/>
          </p:nvGrpSpPr>
          <p:grpSpPr bwMode="auto">
            <a:xfrm>
              <a:off x="6258599" y="1166141"/>
              <a:ext cx="1752600" cy="3417888"/>
              <a:chOff x="3734" y="560"/>
              <a:chExt cx="1809" cy="3453"/>
            </a:xfrm>
          </p:grpSpPr>
          <p:pic>
            <p:nvPicPr>
              <p:cNvPr id="211" name="Picture 2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34" y="560"/>
                <a:ext cx="1809" cy="345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12" name="Rectangle 25"/>
              <p:cNvSpPr>
                <a:spLocks noChangeArrowheads="1"/>
              </p:cNvSpPr>
              <p:nvPr/>
            </p:nvSpPr>
            <p:spPr bwMode="auto">
              <a:xfrm>
                <a:off x="4250" y="576"/>
                <a:ext cx="684" cy="652"/>
              </a:xfrm>
              <a:prstGeom prst="rect">
                <a:avLst/>
              </a:prstGeom>
              <a:noFill/>
              <a:ln w="9525">
                <a:solidFill>
                  <a:schemeClr val="folHlink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1" name="Rectangle 13"/>
            <p:cNvSpPr>
              <a:spLocks noChangeArrowheads="1"/>
            </p:cNvSpPr>
            <p:nvPr/>
          </p:nvSpPr>
          <p:spPr bwMode="auto">
            <a:xfrm>
              <a:off x="5896649" y="2393279"/>
              <a:ext cx="600075" cy="482600"/>
            </a:xfrm>
            <a:prstGeom prst="rect">
              <a:avLst/>
            </a:prstGeom>
            <a:solidFill>
              <a:schemeClr val="bg1">
                <a:alpha val="0"/>
              </a:schemeClr>
            </a:solidFill>
            <a:ln w="9525">
              <a:solidFill>
                <a:srgbClr val="333333"/>
              </a:solidFill>
              <a:prstDash val="dash"/>
              <a:miter lim="800000"/>
              <a:headEnd/>
              <a:tailEnd/>
            </a:ln>
          </p:spPr>
          <p:txBody>
            <a:bodyPr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2" name="Rectangle 15"/>
            <p:cNvSpPr>
              <a:spLocks noChangeArrowheads="1"/>
            </p:cNvSpPr>
            <p:nvPr/>
          </p:nvSpPr>
          <p:spPr bwMode="auto">
            <a:xfrm rot="7648985">
              <a:off x="6115724" y="2686966"/>
              <a:ext cx="214313" cy="4762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rot="10800000" vert="eaVert"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6277649" y="2621879"/>
              <a:ext cx="219075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5902999" y="2621879"/>
              <a:ext cx="153988" cy="47625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902999" y="2575841"/>
              <a:ext cx="593725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 rot="2368446" flipV="1">
              <a:off x="6039524" y="2640929"/>
              <a:ext cx="93663" cy="457200"/>
            </a:xfrm>
            <a:custGeom>
              <a:avLst/>
              <a:gdLst>
                <a:gd name="T0" fmla="*/ 0 w 192"/>
                <a:gd name="T1" fmla="*/ 2147483647 h 912"/>
                <a:gd name="T2" fmla="*/ 0 w 192"/>
                <a:gd name="T3" fmla="*/ 2147483647 h 912"/>
                <a:gd name="T4" fmla="*/ 1364085104 w 192"/>
                <a:gd name="T5" fmla="*/ 2147483647 h 912"/>
                <a:gd name="T6" fmla="*/ 2147483647 w 192"/>
                <a:gd name="T7" fmla="*/ 2147483647 h 912"/>
                <a:gd name="T8" fmla="*/ 2147483647 w 192"/>
                <a:gd name="T9" fmla="*/ 2147483647 h 912"/>
                <a:gd name="T10" fmla="*/ 2147483647 w 192"/>
                <a:gd name="T11" fmla="*/ 0 h 912"/>
                <a:gd name="T12" fmla="*/ 0 w 192"/>
                <a:gd name="T13" fmla="*/ 0 h 912"/>
                <a:gd name="T14" fmla="*/ 0 w 192"/>
                <a:gd name="T15" fmla="*/ 2147483647 h 9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"/>
                <a:gd name="T25" fmla="*/ 0 h 912"/>
                <a:gd name="T26" fmla="*/ 192 w 192"/>
                <a:gd name="T27" fmla="*/ 912 h 9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" h="912">
                  <a:moveTo>
                    <a:pt x="0" y="96"/>
                  </a:moveTo>
                  <a:lnTo>
                    <a:pt x="0" y="816"/>
                  </a:lnTo>
                  <a:lnTo>
                    <a:pt x="48" y="912"/>
                  </a:lnTo>
                  <a:lnTo>
                    <a:pt x="144" y="912"/>
                  </a:lnTo>
                  <a:lnTo>
                    <a:pt x="192" y="816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66">
                <a:alpha val="54901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rot="10800000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17" name="Freeform 32"/>
            <p:cNvSpPr>
              <a:spLocks/>
            </p:cNvSpPr>
            <p:nvPr/>
          </p:nvSpPr>
          <p:spPr bwMode="auto">
            <a:xfrm>
              <a:off x="5828387" y="3029866"/>
              <a:ext cx="407988" cy="781050"/>
            </a:xfrm>
            <a:custGeom>
              <a:avLst/>
              <a:gdLst>
                <a:gd name="T0" fmla="*/ 144 w 556"/>
                <a:gd name="T1" fmla="*/ 0 h 763"/>
                <a:gd name="T2" fmla="*/ 40 w 556"/>
                <a:gd name="T3" fmla="*/ 172 h 763"/>
                <a:gd name="T4" fmla="*/ 40 w 556"/>
                <a:gd name="T5" fmla="*/ 382 h 763"/>
                <a:gd name="T6" fmla="*/ 279 w 556"/>
                <a:gd name="T7" fmla="*/ 457 h 763"/>
                <a:gd name="T8" fmla="*/ 361 w 556"/>
                <a:gd name="T9" fmla="*/ 569 h 763"/>
                <a:gd name="T10" fmla="*/ 399 w 556"/>
                <a:gd name="T11" fmla="*/ 696 h 763"/>
                <a:gd name="T12" fmla="*/ 556 w 556"/>
                <a:gd name="T13" fmla="*/ 763 h 7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6" h="763">
                  <a:moveTo>
                    <a:pt x="144" y="0"/>
                  </a:moveTo>
                  <a:cubicBezTo>
                    <a:pt x="100" y="54"/>
                    <a:pt x="57" y="108"/>
                    <a:pt x="40" y="172"/>
                  </a:cubicBezTo>
                  <a:cubicBezTo>
                    <a:pt x="23" y="236"/>
                    <a:pt x="0" y="334"/>
                    <a:pt x="40" y="382"/>
                  </a:cubicBezTo>
                  <a:cubicBezTo>
                    <a:pt x="80" y="430"/>
                    <a:pt x="225" y="426"/>
                    <a:pt x="279" y="457"/>
                  </a:cubicBezTo>
                  <a:cubicBezTo>
                    <a:pt x="333" y="488"/>
                    <a:pt x="341" y="529"/>
                    <a:pt x="361" y="569"/>
                  </a:cubicBezTo>
                  <a:cubicBezTo>
                    <a:pt x="381" y="609"/>
                    <a:pt x="367" y="664"/>
                    <a:pt x="399" y="696"/>
                  </a:cubicBezTo>
                  <a:cubicBezTo>
                    <a:pt x="431" y="728"/>
                    <a:pt x="493" y="745"/>
                    <a:pt x="556" y="76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 Box 33"/>
            <p:cNvSpPr txBox="1">
              <a:spLocks noChangeArrowheads="1"/>
            </p:cNvSpPr>
            <p:nvPr/>
          </p:nvSpPr>
          <p:spPr bwMode="auto">
            <a:xfrm>
              <a:off x="5687893" y="2199299"/>
              <a:ext cx="292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b</a:t>
              </a:r>
            </a:p>
          </p:txBody>
        </p:sp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5985549" y="4369716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/>
                <a:t>c</a:t>
              </a:r>
            </a:p>
          </p:txBody>
        </p:sp>
        <p:sp>
          <p:nvSpPr>
            <p:cNvPr id="20" name="Rectangle 15"/>
            <p:cNvSpPr>
              <a:spLocks noChangeArrowheads="1"/>
            </p:cNvSpPr>
            <p:nvPr/>
          </p:nvSpPr>
          <p:spPr bwMode="auto">
            <a:xfrm rot="7648985" flipH="1" flipV="1">
              <a:off x="6003011" y="2532979"/>
              <a:ext cx="214313" cy="49213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 anchor="ctr"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21" name="Freeform 16"/>
            <p:cNvSpPr>
              <a:spLocks/>
            </p:cNvSpPr>
            <p:nvPr/>
          </p:nvSpPr>
          <p:spPr bwMode="auto">
            <a:xfrm rot="2368446" flipH="1">
              <a:off x="6225262" y="2126579"/>
              <a:ext cx="93663" cy="457200"/>
            </a:xfrm>
            <a:custGeom>
              <a:avLst/>
              <a:gdLst>
                <a:gd name="T0" fmla="*/ 0 w 192"/>
                <a:gd name="T1" fmla="*/ 2147483647 h 912"/>
                <a:gd name="T2" fmla="*/ 0 w 192"/>
                <a:gd name="T3" fmla="*/ 2147483647 h 912"/>
                <a:gd name="T4" fmla="*/ 1364085104 w 192"/>
                <a:gd name="T5" fmla="*/ 2147483647 h 912"/>
                <a:gd name="T6" fmla="*/ 2147483647 w 192"/>
                <a:gd name="T7" fmla="*/ 2147483647 h 912"/>
                <a:gd name="T8" fmla="*/ 2147483647 w 192"/>
                <a:gd name="T9" fmla="*/ 2147483647 h 912"/>
                <a:gd name="T10" fmla="*/ 2147483647 w 192"/>
                <a:gd name="T11" fmla="*/ 0 h 912"/>
                <a:gd name="T12" fmla="*/ 0 w 192"/>
                <a:gd name="T13" fmla="*/ 0 h 912"/>
                <a:gd name="T14" fmla="*/ 0 w 192"/>
                <a:gd name="T15" fmla="*/ 2147483647 h 9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2"/>
                <a:gd name="T25" fmla="*/ 0 h 912"/>
                <a:gd name="T26" fmla="*/ 192 w 192"/>
                <a:gd name="T27" fmla="*/ 912 h 9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2" h="912">
                  <a:moveTo>
                    <a:pt x="0" y="96"/>
                  </a:moveTo>
                  <a:lnTo>
                    <a:pt x="0" y="816"/>
                  </a:lnTo>
                  <a:lnTo>
                    <a:pt x="48" y="912"/>
                  </a:lnTo>
                  <a:lnTo>
                    <a:pt x="144" y="912"/>
                  </a:lnTo>
                  <a:lnTo>
                    <a:pt x="192" y="816"/>
                  </a:lnTo>
                  <a:lnTo>
                    <a:pt x="192" y="0"/>
                  </a:lnTo>
                  <a:lnTo>
                    <a:pt x="0" y="0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rgbClr val="FFFF66">
                <a:alpha val="54901"/>
              </a:srgb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defTabSz="912813"/>
              <a:endParaRPr lang="en-US">
                <a:latin typeface="Calibri" pitchFamily="34" charset="0"/>
              </a:endParaRPr>
            </a:p>
          </p:txBody>
        </p:sp>
        <p:sp>
          <p:nvSpPr>
            <p:cNvPr id="22" name="Freeform 37"/>
            <p:cNvSpPr>
              <a:spLocks/>
            </p:cNvSpPr>
            <p:nvPr/>
          </p:nvSpPr>
          <p:spPr bwMode="auto">
            <a:xfrm>
              <a:off x="5550574" y="1724941"/>
              <a:ext cx="915988" cy="441325"/>
            </a:xfrm>
            <a:custGeom>
              <a:avLst/>
              <a:gdLst>
                <a:gd name="T0" fmla="*/ 1672 w 1712"/>
                <a:gd name="T1" fmla="*/ 441 h 441"/>
                <a:gd name="T2" fmla="*/ 1712 w 1712"/>
                <a:gd name="T3" fmla="*/ 345 h 441"/>
                <a:gd name="T4" fmla="*/ 1672 w 1712"/>
                <a:gd name="T5" fmla="*/ 209 h 441"/>
                <a:gd name="T6" fmla="*/ 1568 w 1712"/>
                <a:gd name="T7" fmla="*/ 73 h 441"/>
                <a:gd name="T8" fmla="*/ 1376 w 1712"/>
                <a:gd name="T9" fmla="*/ 9 h 441"/>
                <a:gd name="T10" fmla="*/ 1072 w 1712"/>
                <a:gd name="T11" fmla="*/ 129 h 441"/>
                <a:gd name="T12" fmla="*/ 760 w 1712"/>
                <a:gd name="T13" fmla="*/ 353 h 441"/>
                <a:gd name="T14" fmla="*/ 464 w 1712"/>
                <a:gd name="T15" fmla="*/ 345 h 441"/>
                <a:gd name="T16" fmla="*/ 336 w 1712"/>
                <a:gd name="T17" fmla="*/ 201 h 441"/>
                <a:gd name="T18" fmla="*/ 184 w 1712"/>
                <a:gd name="T19" fmla="*/ 121 h 441"/>
                <a:gd name="T20" fmla="*/ 0 w 1712"/>
                <a:gd name="T21" fmla="*/ 153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12" h="441">
                  <a:moveTo>
                    <a:pt x="1672" y="441"/>
                  </a:moveTo>
                  <a:cubicBezTo>
                    <a:pt x="1692" y="412"/>
                    <a:pt x="1712" y="384"/>
                    <a:pt x="1712" y="345"/>
                  </a:cubicBezTo>
                  <a:cubicBezTo>
                    <a:pt x="1712" y="306"/>
                    <a:pt x="1696" y="254"/>
                    <a:pt x="1672" y="209"/>
                  </a:cubicBezTo>
                  <a:cubicBezTo>
                    <a:pt x="1648" y="164"/>
                    <a:pt x="1617" y="106"/>
                    <a:pt x="1568" y="73"/>
                  </a:cubicBezTo>
                  <a:cubicBezTo>
                    <a:pt x="1519" y="40"/>
                    <a:pt x="1459" y="0"/>
                    <a:pt x="1376" y="9"/>
                  </a:cubicBezTo>
                  <a:cubicBezTo>
                    <a:pt x="1293" y="18"/>
                    <a:pt x="1175" y="72"/>
                    <a:pt x="1072" y="129"/>
                  </a:cubicBezTo>
                  <a:cubicBezTo>
                    <a:pt x="969" y="186"/>
                    <a:pt x="861" y="317"/>
                    <a:pt x="760" y="353"/>
                  </a:cubicBezTo>
                  <a:cubicBezTo>
                    <a:pt x="659" y="389"/>
                    <a:pt x="535" y="370"/>
                    <a:pt x="464" y="345"/>
                  </a:cubicBezTo>
                  <a:cubicBezTo>
                    <a:pt x="393" y="320"/>
                    <a:pt x="383" y="238"/>
                    <a:pt x="336" y="201"/>
                  </a:cubicBezTo>
                  <a:cubicBezTo>
                    <a:pt x="289" y="164"/>
                    <a:pt x="240" y="129"/>
                    <a:pt x="184" y="121"/>
                  </a:cubicBezTo>
                  <a:cubicBezTo>
                    <a:pt x="128" y="113"/>
                    <a:pt x="64" y="133"/>
                    <a:pt x="0" y="153"/>
                  </a:cubicBezTo>
                </a:path>
              </a:pathLst>
            </a:custGeom>
            <a:noFill/>
            <a:ln w="25400">
              <a:solidFill>
                <a:schemeClr val="tx1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Text Box 38"/>
            <p:cNvSpPr txBox="1">
              <a:spLocks noChangeArrowheads="1"/>
            </p:cNvSpPr>
            <p:nvPr/>
          </p:nvSpPr>
          <p:spPr bwMode="auto">
            <a:xfrm>
              <a:off x="3845720" y="3155950"/>
              <a:ext cx="312738" cy="12874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600"/>
                <a:t>400</a:t>
              </a:r>
            </a:p>
            <a:p>
              <a:pPr algn="r"/>
              <a:endParaRPr lang="en-US" sz="600"/>
            </a:p>
            <a:p>
              <a:pPr algn="r"/>
              <a:endParaRPr lang="en-US" sz="800"/>
            </a:p>
            <a:p>
              <a:pPr algn="r"/>
              <a:r>
                <a:rPr lang="en-US" sz="600"/>
                <a:t>300</a:t>
              </a:r>
            </a:p>
            <a:p>
              <a:pPr algn="r"/>
              <a:endParaRPr lang="en-US" sz="600"/>
            </a:p>
            <a:p>
              <a:pPr algn="r"/>
              <a:endParaRPr lang="en-US" sz="800"/>
            </a:p>
            <a:p>
              <a:pPr algn="r"/>
              <a:endParaRPr lang="en-US" sz="600"/>
            </a:p>
            <a:p>
              <a:pPr algn="r"/>
              <a:r>
                <a:rPr lang="en-US" sz="600"/>
                <a:t>200</a:t>
              </a:r>
            </a:p>
            <a:p>
              <a:pPr algn="r"/>
              <a:endParaRPr lang="en-US" sz="600"/>
            </a:p>
            <a:p>
              <a:pPr algn="r"/>
              <a:endParaRPr lang="en-US" sz="800"/>
            </a:p>
            <a:p>
              <a:pPr algn="r"/>
              <a:endParaRPr lang="en-US" sz="600"/>
            </a:p>
            <a:p>
              <a:pPr algn="r"/>
              <a:r>
                <a:rPr lang="en-US" sz="600"/>
                <a:t>100</a:t>
              </a:r>
            </a:p>
          </p:txBody>
        </p:sp>
        <p:sp>
          <p:nvSpPr>
            <p:cNvPr id="24" name="Text Box 39"/>
            <p:cNvSpPr txBox="1">
              <a:spLocks noChangeArrowheads="1"/>
            </p:cNvSpPr>
            <p:nvPr/>
          </p:nvSpPr>
          <p:spPr bwMode="auto">
            <a:xfrm rot="16200000">
              <a:off x="3328194" y="3644900"/>
              <a:ext cx="1025525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 dirty="0"/>
                <a:t>Peak-to-Peak (</a:t>
              </a:r>
              <a:r>
                <a:rPr lang="en-US" sz="800" dirty="0">
                  <a:latin typeface="Symbol" pitchFamily="18" charset="2"/>
                </a:rPr>
                <a:t>m</a:t>
              </a:r>
              <a:r>
                <a:rPr lang="en-US" sz="800" dirty="0"/>
                <a:t>V)</a:t>
              </a:r>
            </a:p>
          </p:txBody>
        </p:sp>
        <p:sp>
          <p:nvSpPr>
            <p:cNvPr id="25" name="Text Box 40"/>
            <p:cNvSpPr txBox="1">
              <a:spLocks noChangeArrowheads="1"/>
            </p:cNvSpPr>
            <p:nvPr/>
          </p:nvSpPr>
          <p:spPr bwMode="auto">
            <a:xfrm>
              <a:off x="4175920" y="4359275"/>
              <a:ext cx="1546225" cy="1841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600"/>
                <a:t>0     12     0    12     0      12    0     12     0</a:t>
              </a:r>
            </a:p>
          </p:txBody>
        </p:sp>
        <p:sp>
          <p:nvSpPr>
            <p:cNvPr id="26" name="Text Box 41"/>
            <p:cNvSpPr txBox="1">
              <a:spLocks noChangeArrowheads="1"/>
            </p:cNvSpPr>
            <p:nvPr/>
          </p:nvSpPr>
          <p:spPr bwMode="auto">
            <a:xfrm>
              <a:off x="4541045" y="4475162"/>
              <a:ext cx="646113" cy="214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800"/>
                <a:t>Time (hrs)</a:t>
              </a:r>
            </a:p>
          </p:txBody>
        </p:sp>
        <p:sp>
          <p:nvSpPr>
            <p:cNvPr id="27" name="AutoShape 42"/>
            <p:cNvSpPr>
              <a:spLocks noChangeArrowheads="1"/>
            </p:cNvSpPr>
            <p:nvPr/>
          </p:nvSpPr>
          <p:spPr bwMode="auto">
            <a:xfrm>
              <a:off x="4102895" y="4370387"/>
              <a:ext cx="39688" cy="46038"/>
            </a:xfrm>
            <a:prstGeom prst="triangle">
              <a:avLst>
                <a:gd name="adj" fmla="val 5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AutoShape 43"/>
            <p:cNvSpPr>
              <a:spLocks noChangeArrowheads="1"/>
            </p:cNvSpPr>
            <p:nvPr/>
          </p:nvSpPr>
          <p:spPr bwMode="auto">
            <a:xfrm>
              <a:off x="4148932" y="4370387"/>
              <a:ext cx="38100" cy="46038"/>
            </a:xfrm>
            <a:prstGeom prst="triangle">
              <a:avLst>
                <a:gd name="adj" fmla="val 50000"/>
              </a:avLst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3778374" y="4370387"/>
              <a:ext cx="28257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a</a:t>
              </a:r>
            </a:p>
          </p:txBody>
        </p:sp>
        <p:sp>
          <p:nvSpPr>
            <p:cNvPr id="30" name="Rectangle 45"/>
            <p:cNvSpPr>
              <a:spLocks noChangeArrowheads="1"/>
            </p:cNvSpPr>
            <p:nvPr/>
          </p:nvSpPr>
          <p:spPr bwMode="auto">
            <a:xfrm>
              <a:off x="3966249" y="941388"/>
              <a:ext cx="1584325" cy="1101725"/>
            </a:xfrm>
            <a:prstGeom prst="rect">
              <a:avLst/>
            </a:prstGeom>
            <a:solidFill>
              <a:srgbClr val="FFFFFF"/>
            </a:solidFill>
            <a:ln w="158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Rectangle 46"/>
            <p:cNvSpPr>
              <a:spLocks noChangeArrowheads="1"/>
            </p:cNvSpPr>
            <p:nvPr/>
          </p:nvSpPr>
          <p:spPr bwMode="auto">
            <a:xfrm>
              <a:off x="4606012" y="2176463"/>
              <a:ext cx="22542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</a:rPr>
                <a:t>Time</a:t>
              </a:r>
              <a:endParaRPr lang="en-US" sz="800"/>
            </a:p>
          </p:txBody>
        </p:sp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3966249" y="2043113"/>
              <a:ext cx="1584325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flipV="1">
              <a:off x="3966249" y="2043113"/>
              <a:ext cx="1588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Line 49"/>
            <p:cNvSpPr>
              <a:spLocks noChangeShapeType="1"/>
            </p:cNvSpPr>
            <p:nvPr/>
          </p:nvSpPr>
          <p:spPr bwMode="auto">
            <a:xfrm flipV="1">
              <a:off x="4255174" y="2043113"/>
              <a:ext cx="0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Line 50"/>
            <p:cNvSpPr>
              <a:spLocks noChangeShapeType="1"/>
            </p:cNvSpPr>
            <p:nvPr/>
          </p:nvSpPr>
          <p:spPr bwMode="auto">
            <a:xfrm flipV="1">
              <a:off x="4542512" y="2043113"/>
              <a:ext cx="1588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Line 51"/>
            <p:cNvSpPr>
              <a:spLocks noChangeShapeType="1"/>
            </p:cNvSpPr>
            <p:nvPr/>
          </p:nvSpPr>
          <p:spPr bwMode="auto">
            <a:xfrm flipV="1">
              <a:off x="4829849" y="2043113"/>
              <a:ext cx="1588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Line 52"/>
            <p:cNvSpPr>
              <a:spLocks noChangeShapeType="1"/>
            </p:cNvSpPr>
            <p:nvPr/>
          </p:nvSpPr>
          <p:spPr bwMode="auto">
            <a:xfrm flipV="1">
              <a:off x="5118774" y="2043113"/>
              <a:ext cx="0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Line 53"/>
            <p:cNvSpPr>
              <a:spLocks noChangeShapeType="1"/>
            </p:cNvSpPr>
            <p:nvPr/>
          </p:nvSpPr>
          <p:spPr bwMode="auto">
            <a:xfrm flipV="1">
              <a:off x="5406112" y="2043113"/>
              <a:ext cx="0" cy="1587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Line 54"/>
            <p:cNvSpPr>
              <a:spLocks noChangeShapeType="1"/>
            </p:cNvSpPr>
            <p:nvPr/>
          </p:nvSpPr>
          <p:spPr bwMode="auto">
            <a:xfrm flipV="1">
              <a:off x="4039274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Line 55"/>
            <p:cNvSpPr>
              <a:spLocks noChangeShapeType="1"/>
            </p:cNvSpPr>
            <p:nvPr/>
          </p:nvSpPr>
          <p:spPr bwMode="auto">
            <a:xfrm flipV="1">
              <a:off x="4110712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Line 56"/>
            <p:cNvSpPr>
              <a:spLocks noChangeShapeType="1"/>
            </p:cNvSpPr>
            <p:nvPr/>
          </p:nvSpPr>
          <p:spPr bwMode="auto">
            <a:xfrm flipV="1">
              <a:off x="4182149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57"/>
            <p:cNvSpPr>
              <a:spLocks noChangeShapeType="1"/>
            </p:cNvSpPr>
            <p:nvPr/>
          </p:nvSpPr>
          <p:spPr bwMode="auto">
            <a:xfrm flipV="1">
              <a:off x="4326612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Line 58"/>
            <p:cNvSpPr>
              <a:spLocks noChangeShapeType="1"/>
            </p:cNvSpPr>
            <p:nvPr/>
          </p:nvSpPr>
          <p:spPr bwMode="auto">
            <a:xfrm flipV="1">
              <a:off x="4398049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Line 59"/>
            <p:cNvSpPr>
              <a:spLocks noChangeShapeType="1"/>
            </p:cNvSpPr>
            <p:nvPr/>
          </p:nvSpPr>
          <p:spPr bwMode="auto">
            <a:xfrm flipV="1">
              <a:off x="4469487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Line 60"/>
            <p:cNvSpPr>
              <a:spLocks noChangeShapeType="1"/>
            </p:cNvSpPr>
            <p:nvPr/>
          </p:nvSpPr>
          <p:spPr bwMode="auto">
            <a:xfrm flipV="1">
              <a:off x="4613949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Line 61"/>
            <p:cNvSpPr>
              <a:spLocks noChangeShapeType="1"/>
            </p:cNvSpPr>
            <p:nvPr/>
          </p:nvSpPr>
          <p:spPr bwMode="auto">
            <a:xfrm flipV="1">
              <a:off x="4685387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Line 62"/>
            <p:cNvSpPr>
              <a:spLocks noChangeShapeType="1"/>
            </p:cNvSpPr>
            <p:nvPr/>
          </p:nvSpPr>
          <p:spPr bwMode="auto">
            <a:xfrm flipV="1">
              <a:off x="4758412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Line 63"/>
            <p:cNvSpPr>
              <a:spLocks noChangeShapeType="1"/>
            </p:cNvSpPr>
            <p:nvPr/>
          </p:nvSpPr>
          <p:spPr bwMode="auto">
            <a:xfrm flipV="1">
              <a:off x="4902874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Line 64"/>
            <p:cNvSpPr>
              <a:spLocks noChangeShapeType="1"/>
            </p:cNvSpPr>
            <p:nvPr/>
          </p:nvSpPr>
          <p:spPr bwMode="auto">
            <a:xfrm flipV="1">
              <a:off x="4974312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Line 65"/>
            <p:cNvSpPr>
              <a:spLocks noChangeShapeType="1"/>
            </p:cNvSpPr>
            <p:nvPr/>
          </p:nvSpPr>
          <p:spPr bwMode="auto">
            <a:xfrm flipV="1">
              <a:off x="5045749" y="2043113"/>
              <a:ext cx="1588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66"/>
            <p:cNvSpPr>
              <a:spLocks noChangeShapeType="1"/>
            </p:cNvSpPr>
            <p:nvPr/>
          </p:nvSpPr>
          <p:spPr bwMode="auto">
            <a:xfrm flipV="1">
              <a:off x="5190212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Line 67"/>
            <p:cNvSpPr>
              <a:spLocks noChangeShapeType="1"/>
            </p:cNvSpPr>
            <p:nvPr/>
          </p:nvSpPr>
          <p:spPr bwMode="auto">
            <a:xfrm flipV="1">
              <a:off x="5263237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Line 68"/>
            <p:cNvSpPr>
              <a:spLocks noChangeShapeType="1"/>
            </p:cNvSpPr>
            <p:nvPr/>
          </p:nvSpPr>
          <p:spPr bwMode="auto">
            <a:xfrm flipV="1">
              <a:off x="5334674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Line 69"/>
            <p:cNvSpPr>
              <a:spLocks noChangeShapeType="1"/>
            </p:cNvSpPr>
            <p:nvPr/>
          </p:nvSpPr>
          <p:spPr bwMode="auto">
            <a:xfrm flipV="1">
              <a:off x="5479137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Line 70"/>
            <p:cNvSpPr>
              <a:spLocks noChangeShapeType="1"/>
            </p:cNvSpPr>
            <p:nvPr/>
          </p:nvSpPr>
          <p:spPr bwMode="auto">
            <a:xfrm flipV="1">
              <a:off x="5550574" y="2043113"/>
              <a:ext cx="0" cy="793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" name="Rectangle 71"/>
            <p:cNvSpPr>
              <a:spLocks noChangeArrowheads="1"/>
            </p:cNvSpPr>
            <p:nvPr/>
          </p:nvSpPr>
          <p:spPr bwMode="auto">
            <a:xfrm>
              <a:off x="3958312" y="2081213"/>
              <a:ext cx="428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0</a:t>
              </a:r>
              <a:endParaRPr lang="en-US" sz="600"/>
            </a:p>
          </p:txBody>
        </p:sp>
        <p:sp>
          <p:nvSpPr>
            <p:cNvPr id="57" name="Rectangle 72"/>
            <p:cNvSpPr>
              <a:spLocks noChangeArrowheads="1"/>
            </p:cNvSpPr>
            <p:nvPr/>
          </p:nvSpPr>
          <p:spPr bwMode="auto">
            <a:xfrm>
              <a:off x="4194849" y="2082800"/>
              <a:ext cx="841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  2</a:t>
              </a:r>
              <a:endParaRPr lang="en-US" sz="600"/>
            </a:p>
          </p:txBody>
        </p:sp>
        <p:sp>
          <p:nvSpPr>
            <p:cNvPr id="58" name="Rectangle 73"/>
            <p:cNvSpPr>
              <a:spLocks noChangeArrowheads="1"/>
            </p:cNvSpPr>
            <p:nvPr/>
          </p:nvSpPr>
          <p:spPr bwMode="auto">
            <a:xfrm>
              <a:off x="4491712" y="2081213"/>
              <a:ext cx="63500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 4</a:t>
              </a:r>
              <a:endParaRPr lang="en-US" sz="600"/>
            </a:p>
          </p:txBody>
        </p:sp>
        <p:sp>
          <p:nvSpPr>
            <p:cNvPr id="59" name="Rectangle 74"/>
            <p:cNvSpPr>
              <a:spLocks noChangeArrowheads="1"/>
            </p:cNvSpPr>
            <p:nvPr/>
          </p:nvSpPr>
          <p:spPr bwMode="auto">
            <a:xfrm>
              <a:off x="4783812" y="2082800"/>
              <a:ext cx="63500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 6</a:t>
              </a:r>
              <a:endParaRPr lang="en-US" sz="600"/>
            </a:p>
          </p:txBody>
        </p:sp>
        <p:sp>
          <p:nvSpPr>
            <p:cNvPr id="60" name="Rectangle 75"/>
            <p:cNvSpPr>
              <a:spLocks noChangeArrowheads="1"/>
            </p:cNvSpPr>
            <p:nvPr/>
          </p:nvSpPr>
          <p:spPr bwMode="auto">
            <a:xfrm>
              <a:off x="5064799" y="2082800"/>
              <a:ext cx="84138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  8</a:t>
              </a:r>
              <a:endParaRPr lang="en-US" sz="600"/>
            </a:p>
          </p:txBody>
        </p:sp>
        <p:sp>
          <p:nvSpPr>
            <p:cNvPr id="61" name="Rectangle 76"/>
            <p:cNvSpPr>
              <a:spLocks noChangeArrowheads="1"/>
            </p:cNvSpPr>
            <p:nvPr/>
          </p:nvSpPr>
          <p:spPr bwMode="auto">
            <a:xfrm>
              <a:off x="5339437" y="2082800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 10</a:t>
              </a:r>
              <a:endParaRPr lang="en-US" sz="600"/>
            </a:p>
          </p:txBody>
        </p:sp>
        <p:sp>
          <p:nvSpPr>
            <p:cNvPr id="62" name="Line 77"/>
            <p:cNvSpPr>
              <a:spLocks noChangeShapeType="1"/>
            </p:cNvSpPr>
            <p:nvPr/>
          </p:nvSpPr>
          <p:spPr bwMode="auto">
            <a:xfrm>
              <a:off x="3966249" y="941388"/>
              <a:ext cx="1584325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Rectangle 78"/>
            <p:cNvSpPr>
              <a:spLocks noChangeArrowheads="1"/>
            </p:cNvSpPr>
            <p:nvPr/>
          </p:nvSpPr>
          <p:spPr bwMode="auto">
            <a:xfrm rot="16200000">
              <a:off x="3267749" y="1435100"/>
              <a:ext cx="866775" cy="12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800">
                  <a:solidFill>
                    <a:srgbClr val="000000"/>
                  </a:solidFill>
                </a:rPr>
                <a:t>ERG Amplitude (V)</a:t>
              </a:r>
              <a:endParaRPr lang="en-US" sz="800"/>
            </a:p>
          </p:txBody>
        </p:sp>
        <p:sp>
          <p:nvSpPr>
            <p:cNvPr id="64" name="Line 79"/>
            <p:cNvSpPr>
              <a:spLocks noChangeShapeType="1"/>
            </p:cNvSpPr>
            <p:nvPr/>
          </p:nvSpPr>
          <p:spPr bwMode="auto">
            <a:xfrm flipV="1">
              <a:off x="3966249" y="941388"/>
              <a:ext cx="1588" cy="11017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Line 80"/>
            <p:cNvSpPr>
              <a:spLocks noChangeShapeType="1"/>
            </p:cNvSpPr>
            <p:nvPr/>
          </p:nvSpPr>
          <p:spPr bwMode="auto">
            <a:xfrm>
              <a:off x="3951962" y="2043113"/>
              <a:ext cx="1428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Line 81"/>
            <p:cNvSpPr>
              <a:spLocks noChangeShapeType="1"/>
            </p:cNvSpPr>
            <p:nvPr/>
          </p:nvSpPr>
          <p:spPr bwMode="auto">
            <a:xfrm>
              <a:off x="3951962" y="1885950"/>
              <a:ext cx="1428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82"/>
            <p:cNvSpPr>
              <a:spLocks noChangeShapeType="1"/>
            </p:cNvSpPr>
            <p:nvPr/>
          </p:nvSpPr>
          <p:spPr bwMode="auto">
            <a:xfrm>
              <a:off x="3951962" y="1727200"/>
              <a:ext cx="14288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Line 83"/>
            <p:cNvSpPr>
              <a:spLocks noChangeShapeType="1"/>
            </p:cNvSpPr>
            <p:nvPr/>
          </p:nvSpPr>
          <p:spPr bwMode="auto">
            <a:xfrm>
              <a:off x="3951962" y="1570038"/>
              <a:ext cx="14288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Line 84"/>
            <p:cNvSpPr>
              <a:spLocks noChangeShapeType="1"/>
            </p:cNvSpPr>
            <p:nvPr/>
          </p:nvSpPr>
          <p:spPr bwMode="auto">
            <a:xfrm>
              <a:off x="3951962" y="1412875"/>
              <a:ext cx="14288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85"/>
            <p:cNvSpPr>
              <a:spLocks noChangeShapeType="1"/>
            </p:cNvSpPr>
            <p:nvPr/>
          </p:nvSpPr>
          <p:spPr bwMode="auto">
            <a:xfrm>
              <a:off x="3951962" y="1255713"/>
              <a:ext cx="14288" cy="0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Line 86"/>
            <p:cNvSpPr>
              <a:spLocks noChangeShapeType="1"/>
            </p:cNvSpPr>
            <p:nvPr/>
          </p:nvSpPr>
          <p:spPr bwMode="auto">
            <a:xfrm>
              <a:off x="3951962" y="1096963"/>
              <a:ext cx="14288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2" name="Line 87"/>
            <p:cNvSpPr>
              <a:spLocks noChangeShapeType="1"/>
            </p:cNvSpPr>
            <p:nvPr/>
          </p:nvSpPr>
          <p:spPr bwMode="auto">
            <a:xfrm>
              <a:off x="3951962" y="939800"/>
              <a:ext cx="14288" cy="1588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3" name="Rectangle 88"/>
            <p:cNvSpPr>
              <a:spLocks noChangeArrowheads="1"/>
            </p:cNvSpPr>
            <p:nvPr/>
          </p:nvSpPr>
          <p:spPr bwMode="auto">
            <a:xfrm>
              <a:off x="3812262" y="2017713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0.6</a:t>
              </a:r>
              <a:endParaRPr lang="en-US" sz="600"/>
            </a:p>
          </p:txBody>
        </p:sp>
        <p:sp>
          <p:nvSpPr>
            <p:cNvPr id="74" name="Rectangle 89"/>
            <p:cNvSpPr>
              <a:spLocks noChangeArrowheads="1"/>
            </p:cNvSpPr>
            <p:nvPr/>
          </p:nvSpPr>
          <p:spPr bwMode="auto">
            <a:xfrm>
              <a:off x="3812262" y="1860550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0.7</a:t>
              </a:r>
              <a:endParaRPr lang="en-US" sz="600"/>
            </a:p>
          </p:txBody>
        </p:sp>
        <p:sp>
          <p:nvSpPr>
            <p:cNvPr id="75" name="Rectangle 90"/>
            <p:cNvSpPr>
              <a:spLocks noChangeArrowheads="1"/>
            </p:cNvSpPr>
            <p:nvPr/>
          </p:nvSpPr>
          <p:spPr bwMode="auto">
            <a:xfrm>
              <a:off x="3812262" y="1703388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0.8</a:t>
              </a:r>
              <a:endParaRPr lang="en-US" sz="600"/>
            </a:p>
          </p:txBody>
        </p:sp>
        <p:sp>
          <p:nvSpPr>
            <p:cNvPr id="76" name="Rectangle 91"/>
            <p:cNvSpPr>
              <a:spLocks noChangeArrowheads="1"/>
            </p:cNvSpPr>
            <p:nvPr/>
          </p:nvSpPr>
          <p:spPr bwMode="auto">
            <a:xfrm>
              <a:off x="3812262" y="1546225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0.9</a:t>
              </a:r>
              <a:endParaRPr lang="en-US" sz="600"/>
            </a:p>
          </p:txBody>
        </p:sp>
        <p:sp>
          <p:nvSpPr>
            <p:cNvPr id="77" name="Rectangle 92"/>
            <p:cNvSpPr>
              <a:spLocks noChangeArrowheads="1"/>
            </p:cNvSpPr>
            <p:nvPr/>
          </p:nvSpPr>
          <p:spPr bwMode="auto">
            <a:xfrm>
              <a:off x="3812262" y="1387475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1.0</a:t>
              </a:r>
              <a:endParaRPr lang="en-US" sz="600"/>
            </a:p>
          </p:txBody>
        </p:sp>
        <p:sp>
          <p:nvSpPr>
            <p:cNvPr id="78" name="Rectangle 93"/>
            <p:cNvSpPr>
              <a:spLocks noChangeArrowheads="1"/>
            </p:cNvSpPr>
            <p:nvPr/>
          </p:nvSpPr>
          <p:spPr bwMode="auto">
            <a:xfrm>
              <a:off x="3812262" y="1230313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1.1</a:t>
              </a:r>
              <a:endParaRPr lang="en-US" sz="600"/>
            </a:p>
          </p:txBody>
        </p:sp>
        <p:sp>
          <p:nvSpPr>
            <p:cNvPr id="79" name="Rectangle 94"/>
            <p:cNvSpPr>
              <a:spLocks noChangeArrowheads="1"/>
            </p:cNvSpPr>
            <p:nvPr/>
          </p:nvSpPr>
          <p:spPr bwMode="auto">
            <a:xfrm>
              <a:off x="3812262" y="1071563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1.2</a:t>
              </a:r>
              <a:endParaRPr lang="en-US" sz="600"/>
            </a:p>
          </p:txBody>
        </p:sp>
        <p:sp>
          <p:nvSpPr>
            <p:cNvPr id="80" name="Rectangle 95"/>
            <p:cNvSpPr>
              <a:spLocks noChangeArrowheads="1"/>
            </p:cNvSpPr>
            <p:nvPr/>
          </p:nvSpPr>
          <p:spPr bwMode="auto">
            <a:xfrm>
              <a:off x="3812262" y="914400"/>
              <a:ext cx="106363" cy="92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600">
                  <a:solidFill>
                    <a:srgbClr val="000000"/>
                  </a:solidFill>
                </a:rPr>
                <a:t>1.3</a:t>
              </a:r>
              <a:endParaRPr lang="en-US" sz="600"/>
            </a:p>
          </p:txBody>
        </p:sp>
        <p:sp>
          <p:nvSpPr>
            <p:cNvPr id="81" name="Line 96"/>
            <p:cNvSpPr>
              <a:spLocks noChangeShapeType="1"/>
            </p:cNvSpPr>
            <p:nvPr/>
          </p:nvSpPr>
          <p:spPr bwMode="auto">
            <a:xfrm flipV="1">
              <a:off x="5550574" y="941388"/>
              <a:ext cx="0" cy="1101725"/>
            </a:xfrm>
            <a:prstGeom prst="line">
              <a:avLst/>
            </a:prstGeom>
            <a:noFill/>
            <a:ln w="635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2" name="Oval 97"/>
            <p:cNvSpPr>
              <a:spLocks noChangeArrowheads="1"/>
            </p:cNvSpPr>
            <p:nvPr/>
          </p:nvSpPr>
          <p:spPr bwMode="auto">
            <a:xfrm>
              <a:off x="3955137" y="18367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" name="Oval 98"/>
            <p:cNvSpPr>
              <a:spLocks noChangeArrowheads="1"/>
            </p:cNvSpPr>
            <p:nvPr/>
          </p:nvSpPr>
          <p:spPr bwMode="auto">
            <a:xfrm>
              <a:off x="3966249" y="18764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" name="Oval 99"/>
            <p:cNvSpPr>
              <a:spLocks noChangeArrowheads="1"/>
            </p:cNvSpPr>
            <p:nvPr/>
          </p:nvSpPr>
          <p:spPr bwMode="auto">
            <a:xfrm>
              <a:off x="3978949" y="1725613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5" name="Oval 100"/>
            <p:cNvSpPr>
              <a:spLocks noChangeArrowheads="1"/>
            </p:cNvSpPr>
            <p:nvPr/>
          </p:nvSpPr>
          <p:spPr bwMode="auto">
            <a:xfrm>
              <a:off x="3990062" y="1731963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Oval 101"/>
            <p:cNvSpPr>
              <a:spLocks noChangeArrowheads="1"/>
            </p:cNvSpPr>
            <p:nvPr/>
          </p:nvSpPr>
          <p:spPr bwMode="auto">
            <a:xfrm>
              <a:off x="4002762" y="17319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Oval 102"/>
            <p:cNvSpPr>
              <a:spLocks noChangeArrowheads="1"/>
            </p:cNvSpPr>
            <p:nvPr/>
          </p:nvSpPr>
          <p:spPr bwMode="auto">
            <a:xfrm>
              <a:off x="4015462" y="16875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Oval 103"/>
            <p:cNvSpPr>
              <a:spLocks noChangeArrowheads="1"/>
            </p:cNvSpPr>
            <p:nvPr/>
          </p:nvSpPr>
          <p:spPr bwMode="auto">
            <a:xfrm>
              <a:off x="4026574" y="1665288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Oval 104"/>
            <p:cNvSpPr>
              <a:spLocks noChangeArrowheads="1"/>
            </p:cNvSpPr>
            <p:nvPr/>
          </p:nvSpPr>
          <p:spPr bwMode="auto">
            <a:xfrm>
              <a:off x="4039274" y="16319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Oval 105"/>
            <p:cNvSpPr>
              <a:spLocks noChangeArrowheads="1"/>
            </p:cNvSpPr>
            <p:nvPr/>
          </p:nvSpPr>
          <p:spPr bwMode="auto">
            <a:xfrm>
              <a:off x="4051974" y="1711325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1" name="Oval 106"/>
            <p:cNvSpPr>
              <a:spLocks noChangeArrowheads="1"/>
            </p:cNvSpPr>
            <p:nvPr/>
          </p:nvSpPr>
          <p:spPr bwMode="auto">
            <a:xfrm>
              <a:off x="4063087" y="16922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2" name="Oval 107"/>
            <p:cNvSpPr>
              <a:spLocks noChangeArrowheads="1"/>
            </p:cNvSpPr>
            <p:nvPr/>
          </p:nvSpPr>
          <p:spPr bwMode="auto">
            <a:xfrm>
              <a:off x="4075787" y="1719263"/>
              <a:ext cx="22225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3" name="Oval 108"/>
            <p:cNvSpPr>
              <a:spLocks noChangeArrowheads="1"/>
            </p:cNvSpPr>
            <p:nvPr/>
          </p:nvSpPr>
          <p:spPr bwMode="auto">
            <a:xfrm>
              <a:off x="4086899" y="16081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4" name="Oval 109"/>
            <p:cNvSpPr>
              <a:spLocks noChangeArrowheads="1"/>
            </p:cNvSpPr>
            <p:nvPr/>
          </p:nvSpPr>
          <p:spPr bwMode="auto">
            <a:xfrm>
              <a:off x="4099599" y="1893888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5" name="Oval 110"/>
            <p:cNvSpPr>
              <a:spLocks noChangeArrowheads="1"/>
            </p:cNvSpPr>
            <p:nvPr/>
          </p:nvSpPr>
          <p:spPr bwMode="auto">
            <a:xfrm>
              <a:off x="4110712" y="17399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Oval 111"/>
            <p:cNvSpPr>
              <a:spLocks noChangeArrowheads="1"/>
            </p:cNvSpPr>
            <p:nvPr/>
          </p:nvSpPr>
          <p:spPr bwMode="auto">
            <a:xfrm>
              <a:off x="4123412" y="16795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Oval 112"/>
            <p:cNvSpPr>
              <a:spLocks noChangeArrowheads="1"/>
            </p:cNvSpPr>
            <p:nvPr/>
          </p:nvSpPr>
          <p:spPr bwMode="auto">
            <a:xfrm>
              <a:off x="4134524" y="1711325"/>
              <a:ext cx="25400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Oval 113"/>
            <p:cNvSpPr>
              <a:spLocks noChangeArrowheads="1"/>
            </p:cNvSpPr>
            <p:nvPr/>
          </p:nvSpPr>
          <p:spPr bwMode="auto">
            <a:xfrm>
              <a:off x="4147224" y="17399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Oval 114"/>
            <p:cNvSpPr>
              <a:spLocks noChangeArrowheads="1"/>
            </p:cNvSpPr>
            <p:nvPr/>
          </p:nvSpPr>
          <p:spPr bwMode="auto">
            <a:xfrm>
              <a:off x="4159924" y="175260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Oval 115"/>
            <p:cNvSpPr>
              <a:spLocks noChangeArrowheads="1"/>
            </p:cNvSpPr>
            <p:nvPr/>
          </p:nvSpPr>
          <p:spPr bwMode="auto">
            <a:xfrm>
              <a:off x="4171037" y="17684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Oval 116"/>
            <p:cNvSpPr>
              <a:spLocks noChangeArrowheads="1"/>
            </p:cNvSpPr>
            <p:nvPr/>
          </p:nvSpPr>
          <p:spPr bwMode="auto">
            <a:xfrm>
              <a:off x="4183737" y="1776413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Oval 117"/>
            <p:cNvSpPr>
              <a:spLocks noChangeArrowheads="1"/>
            </p:cNvSpPr>
            <p:nvPr/>
          </p:nvSpPr>
          <p:spPr bwMode="auto">
            <a:xfrm>
              <a:off x="4194849" y="17843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3" name="Oval 118"/>
            <p:cNvSpPr>
              <a:spLocks noChangeArrowheads="1"/>
            </p:cNvSpPr>
            <p:nvPr/>
          </p:nvSpPr>
          <p:spPr bwMode="auto">
            <a:xfrm>
              <a:off x="4205962" y="17367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4" name="Oval 119"/>
            <p:cNvSpPr>
              <a:spLocks noChangeArrowheads="1"/>
            </p:cNvSpPr>
            <p:nvPr/>
          </p:nvSpPr>
          <p:spPr bwMode="auto">
            <a:xfrm>
              <a:off x="4220249" y="175260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Oval 120"/>
            <p:cNvSpPr>
              <a:spLocks noChangeArrowheads="1"/>
            </p:cNvSpPr>
            <p:nvPr/>
          </p:nvSpPr>
          <p:spPr bwMode="auto">
            <a:xfrm>
              <a:off x="4231362" y="17605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6" name="Oval 121"/>
            <p:cNvSpPr>
              <a:spLocks noChangeArrowheads="1"/>
            </p:cNvSpPr>
            <p:nvPr/>
          </p:nvSpPr>
          <p:spPr bwMode="auto">
            <a:xfrm>
              <a:off x="4242474" y="18161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7" name="Oval 122"/>
            <p:cNvSpPr>
              <a:spLocks noChangeArrowheads="1"/>
            </p:cNvSpPr>
            <p:nvPr/>
          </p:nvSpPr>
          <p:spPr bwMode="auto">
            <a:xfrm>
              <a:off x="4255174" y="18288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Oval 123"/>
            <p:cNvSpPr>
              <a:spLocks noChangeArrowheads="1"/>
            </p:cNvSpPr>
            <p:nvPr/>
          </p:nvSpPr>
          <p:spPr bwMode="auto">
            <a:xfrm>
              <a:off x="4266287" y="18891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Oval 124"/>
            <p:cNvSpPr>
              <a:spLocks noChangeArrowheads="1"/>
            </p:cNvSpPr>
            <p:nvPr/>
          </p:nvSpPr>
          <p:spPr bwMode="auto">
            <a:xfrm>
              <a:off x="4278987" y="19288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Oval 125"/>
            <p:cNvSpPr>
              <a:spLocks noChangeArrowheads="1"/>
            </p:cNvSpPr>
            <p:nvPr/>
          </p:nvSpPr>
          <p:spPr bwMode="auto">
            <a:xfrm>
              <a:off x="4290099" y="1773238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Oval 126"/>
            <p:cNvSpPr>
              <a:spLocks noChangeArrowheads="1"/>
            </p:cNvSpPr>
            <p:nvPr/>
          </p:nvSpPr>
          <p:spPr bwMode="auto">
            <a:xfrm>
              <a:off x="4302799" y="18446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Oval 127"/>
            <p:cNvSpPr>
              <a:spLocks noChangeArrowheads="1"/>
            </p:cNvSpPr>
            <p:nvPr/>
          </p:nvSpPr>
          <p:spPr bwMode="auto">
            <a:xfrm>
              <a:off x="4313912" y="1876425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3" name="Oval 128"/>
            <p:cNvSpPr>
              <a:spLocks noChangeArrowheads="1"/>
            </p:cNvSpPr>
            <p:nvPr/>
          </p:nvSpPr>
          <p:spPr bwMode="auto">
            <a:xfrm>
              <a:off x="4326612" y="19002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4" name="Oval 129"/>
            <p:cNvSpPr>
              <a:spLocks noChangeArrowheads="1"/>
            </p:cNvSpPr>
            <p:nvPr/>
          </p:nvSpPr>
          <p:spPr bwMode="auto">
            <a:xfrm>
              <a:off x="4339312" y="18161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5" name="Oval 130"/>
            <p:cNvSpPr>
              <a:spLocks noChangeArrowheads="1"/>
            </p:cNvSpPr>
            <p:nvPr/>
          </p:nvSpPr>
          <p:spPr bwMode="auto">
            <a:xfrm>
              <a:off x="4350424" y="1692275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6" name="Oval 131"/>
            <p:cNvSpPr>
              <a:spLocks noChangeArrowheads="1"/>
            </p:cNvSpPr>
            <p:nvPr/>
          </p:nvSpPr>
          <p:spPr bwMode="auto">
            <a:xfrm>
              <a:off x="4363124" y="15478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7" name="Oval 132"/>
            <p:cNvSpPr>
              <a:spLocks noChangeArrowheads="1"/>
            </p:cNvSpPr>
            <p:nvPr/>
          </p:nvSpPr>
          <p:spPr bwMode="auto">
            <a:xfrm>
              <a:off x="4375824" y="1471613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Oval 133"/>
            <p:cNvSpPr>
              <a:spLocks noChangeArrowheads="1"/>
            </p:cNvSpPr>
            <p:nvPr/>
          </p:nvSpPr>
          <p:spPr bwMode="auto">
            <a:xfrm>
              <a:off x="4386937" y="1452563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Oval 134"/>
            <p:cNvSpPr>
              <a:spLocks noChangeArrowheads="1"/>
            </p:cNvSpPr>
            <p:nvPr/>
          </p:nvSpPr>
          <p:spPr bwMode="auto">
            <a:xfrm>
              <a:off x="4399637" y="1406525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Oval 135"/>
            <p:cNvSpPr>
              <a:spLocks noChangeArrowheads="1"/>
            </p:cNvSpPr>
            <p:nvPr/>
          </p:nvSpPr>
          <p:spPr bwMode="auto">
            <a:xfrm>
              <a:off x="4410749" y="14351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Oval 136"/>
            <p:cNvSpPr>
              <a:spLocks noChangeArrowheads="1"/>
            </p:cNvSpPr>
            <p:nvPr/>
          </p:nvSpPr>
          <p:spPr bwMode="auto">
            <a:xfrm>
              <a:off x="4423449" y="14398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Oval 137"/>
            <p:cNvSpPr>
              <a:spLocks noChangeArrowheads="1"/>
            </p:cNvSpPr>
            <p:nvPr/>
          </p:nvSpPr>
          <p:spPr bwMode="auto">
            <a:xfrm>
              <a:off x="4434562" y="13589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3" name="Oval 138"/>
            <p:cNvSpPr>
              <a:spLocks noChangeArrowheads="1"/>
            </p:cNvSpPr>
            <p:nvPr/>
          </p:nvSpPr>
          <p:spPr bwMode="auto">
            <a:xfrm>
              <a:off x="4447262" y="1411288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4" name="Oval 139"/>
            <p:cNvSpPr>
              <a:spLocks noChangeArrowheads="1"/>
            </p:cNvSpPr>
            <p:nvPr/>
          </p:nvSpPr>
          <p:spPr bwMode="auto">
            <a:xfrm>
              <a:off x="4458374" y="14636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5" name="Oval 140"/>
            <p:cNvSpPr>
              <a:spLocks noChangeArrowheads="1"/>
            </p:cNvSpPr>
            <p:nvPr/>
          </p:nvSpPr>
          <p:spPr bwMode="auto">
            <a:xfrm>
              <a:off x="4469487" y="1400175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6" name="Oval 141"/>
            <p:cNvSpPr>
              <a:spLocks noChangeArrowheads="1"/>
            </p:cNvSpPr>
            <p:nvPr/>
          </p:nvSpPr>
          <p:spPr bwMode="auto">
            <a:xfrm>
              <a:off x="4483774" y="139065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7" name="Oval 142"/>
            <p:cNvSpPr>
              <a:spLocks noChangeArrowheads="1"/>
            </p:cNvSpPr>
            <p:nvPr/>
          </p:nvSpPr>
          <p:spPr bwMode="auto">
            <a:xfrm>
              <a:off x="4494887" y="1406525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Oval 143"/>
            <p:cNvSpPr>
              <a:spLocks noChangeArrowheads="1"/>
            </p:cNvSpPr>
            <p:nvPr/>
          </p:nvSpPr>
          <p:spPr bwMode="auto">
            <a:xfrm>
              <a:off x="4505999" y="1390650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Oval 144"/>
            <p:cNvSpPr>
              <a:spLocks noChangeArrowheads="1"/>
            </p:cNvSpPr>
            <p:nvPr/>
          </p:nvSpPr>
          <p:spPr bwMode="auto">
            <a:xfrm>
              <a:off x="4520287" y="1382713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Oval 145"/>
            <p:cNvSpPr>
              <a:spLocks noChangeArrowheads="1"/>
            </p:cNvSpPr>
            <p:nvPr/>
          </p:nvSpPr>
          <p:spPr bwMode="auto">
            <a:xfrm>
              <a:off x="4531399" y="14478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Oval 146"/>
            <p:cNvSpPr>
              <a:spLocks noChangeArrowheads="1"/>
            </p:cNvSpPr>
            <p:nvPr/>
          </p:nvSpPr>
          <p:spPr bwMode="auto">
            <a:xfrm>
              <a:off x="4542512" y="14239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Oval 147"/>
            <p:cNvSpPr>
              <a:spLocks noChangeArrowheads="1"/>
            </p:cNvSpPr>
            <p:nvPr/>
          </p:nvSpPr>
          <p:spPr bwMode="auto">
            <a:xfrm>
              <a:off x="4555212" y="13906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3" name="Oval 148"/>
            <p:cNvSpPr>
              <a:spLocks noChangeArrowheads="1"/>
            </p:cNvSpPr>
            <p:nvPr/>
          </p:nvSpPr>
          <p:spPr bwMode="auto">
            <a:xfrm>
              <a:off x="4566324" y="14033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4" name="Oval 149"/>
            <p:cNvSpPr>
              <a:spLocks noChangeArrowheads="1"/>
            </p:cNvSpPr>
            <p:nvPr/>
          </p:nvSpPr>
          <p:spPr bwMode="auto">
            <a:xfrm>
              <a:off x="4579024" y="13954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5" name="Oval 150"/>
            <p:cNvSpPr>
              <a:spLocks noChangeArrowheads="1"/>
            </p:cNvSpPr>
            <p:nvPr/>
          </p:nvSpPr>
          <p:spPr bwMode="auto">
            <a:xfrm>
              <a:off x="4590137" y="14112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6" name="Oval 151"/>
            <p:cNvSpPr>
              <a:spLocks noChangeArrowheads="1"/>
            </p:cNvSpPr>
            <p:nvPr/>
          </p:nvSpPr>
          <p:spPr bwMode="auto">
            <a:xfrm>
              <a:off x="4602837" y="1322388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Oval 152"/>
            <p:cNvSpPr>
              <a:spLocks noChangeArrowheads="1"/>
            </p:cNvSpPr>
            <p:nvPr/>
          </p:nvSpPr>
          <p:spPr bwMode="auto">
            <a:xfrm>
              <a:off x="4613949" y="1382713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Oval 153"/>
            <p:cNvSpPr>
              <a:spLocks noChangeArrowheads="1"/>
            </p:cNvSpPr>
            <p:nvPr/>
          </p:nvSpPr>
          <p:spPr bwMode="auto">
            <a:xfrm>
              <a:off x="4626649" y="1414463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Oval 154"/>
            <p:cNvSpPr>
              <a:spLocks noChangeArrowheads="1"/>
            </p:cNvSpPr>
            <p:nvPr/>
          </p:nvSpPr>
          <p:spPr bwMode="auto">
            <a:xfrm>
              <a:off x="4650462" y="14192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Oval 155"/>
            <p:cNvSpPr>
              <a:spLocks noChangeArrowheads="1"/>
            </p:cNvSpPr>
            <p:nvPr/>
          </p:nvSpPr>
          <p:spPr bwMode="auto">
            <a:xfrm>
              <a:off x="4663162" y="1431925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Oval 156"/>
            <p:cNvSpPr>
              <a:spLocks noChangeArrowheads="1"/>
            </p:cNvSpPr>
            <p:nvPr/>
          </p:nvSpPr>
          <p:spPr bwMode="auto">
            <a:xfrm>
              <a:off x="4674274" y="1481138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2" name="Oval 157"/>
            <p:cNvSpPr>
              <a:spLocks noChangeArrowheads="1"/>
            </p:cNvSpPr>
            <p:nvPr/>
          </p:nvSpPr>
          <p:spPr bwMode="auto">
            <a:xfrm>
              <a:off x="4686974" y="13716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3" name="Oval 158"/>
            <p:cNvSpPr>
              <a:spLocks noChangeArrowheads="1"/>
            </p:cNvSpPr>
            <p:nvPr/>
          </p:nvSpPr>
          <p:spPr bwMode="auto">
            <a:xfrm>
              <a:off x="4710787" y="13827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4" name="Oval 159"/>
            <p:cNvSpPr>
              <a:spLocks noChangeArrowheads="1"/>
            </p:cNvSpPr>
            <p:nvPr/>
          </p:nvSpPr>
          <p:spPr bwMode="auto">
            <a:xfrm>
              <a:off x="4723487" y="14112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5" name="Oval 160"/>
            <p:cNvSpPr>
              <a:spLocks noChangeArrowheads="1"/>
            </p:cNvSpPr>
            <p:nvPr/>
          </p:nvSpPr>
          <p:spPr bwMode="auto">
            <a:xfrm>
              <a:off x="4734599" y="14319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6" name="Oval 161"/>
            <p:cNvSpPr>
              <a:spLocks noChangeArrowheads="1"/>
            </p:cNvSpPr>
            <p:nvPr/>
          </p:nvSpPr>
          <p:spPr bwMode="auto">
            <a:xfrm>
              <a:off x="4747299" y="135890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7" name="Oval 162"/>
            <p:cNvSpPr>
              <a:spLocks noChangeArrowheads="1"/>
            </p:cNvSpPr>
            <p:nvPr/>
          </p:nvSpPr>
          <p:spPr bwMode="auto">
            <a:xfrm>
              <a:off x="4769524" y="1400175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8" name="Oval 163"/>
            <p:cNvSpPr>
              <a:spLocks noChangeArrowheads="1"/>
            </p:cNvSpPr>
            <p:nvPr/>
          </p:nvSpPr>
          <p:spPr bwMode="auto">
            <a:xfrm>
              <a:off x="4783812" y="1414463"/>
              <a:ext cx="22225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9" name="Oval 164"/>
            <p:cNvSpPr>
              <a:spLocks noChangeArrowheads="1"/>
            </p:cNvSpPr>
            <p:nvPr/>
          </p:nvSpPr>
          <p:spPr bwMode="auto">
            <a:xfrm>
              <a:off x="4794924" y="14001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0" name="Oval 165"/>
            <p:cNvSpPr>
              <a:spLocks noChangeArrowheads="1"/>
            </p:cNvSpPr>
            <p:nvPr/>
          </p:nvSpPr>
          <p:spPr bwMode="auto">
            <a:xfrm>
              <a:off x="4806037" y="13477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Oval 166"/>
            <p:cNvSpPr>
              <a:spLocks noChangeArrowheads="1"/>
            </p:cNvSpPr>
            <p:nvPr/>
          </p:nvSpPr>
          <p:spPr bwMode="auto">
            <a:xfrm>
              <a:off x="4829849" y="1435100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Oval 167"/>
            <p:cNvSpPr>
              <a:spLocks noChangeArrowheads="1"/>
            </p:cNvSpPr>
            <p:nvPr/>
          </p:nvSpPr>
          <p:spPr bwMode="auto">
            <a:xfrm>
              <a:off x="4842549" y="14319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Oval 168"/>
            <p:cNvSpPr>
              <a:spLocks noChangeArrowheads="1"/>
            </p:cNvSpPr>
            <p:nvPr/>
          </p:nvSpPr>
          <p:spPr bwMode="auto">
            <a:xfrm>
              <a:off x="4855249" y="13954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Oval 169"/>
            <p:cNvSpPr>
              <a:spLocks noChangeArrowheads="1"/>
            </p:cNvSpPr>
            <p:nvPr/>
          </p:nvSpPr>
          <p:spPr bwMode="auto">
            <a:xfrm>
              <a:off x="4866362" y="13906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Oval 170"/>
            <p:cNvSpPr>
              <a:spLocks noChangeArrowheads="1"/>
            </p:cNvSpPr>
            <p:nvPr/>
          </p:nvSpPr>
          <p:spPr bwMode="auto">
            <a:xfrm>
              <a:off x="4890174" y="13874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6" name="Oval 171"/>
            <p:cNvSpPr>
              <a:spLocks noChangeArrowheads="1"/>
            </p:cNvSpPr>
            <p:nvPr/>
          </p:nvSpPr>
          <p:spPr bwMode="auto">
            <a:xfrm>
              <a:off x="4902874" y="14351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7" name="Oval 172"/>
            <p:cNvSpPr>
              <a:spLocks noChangeArrowheads="1"/>
            </p:cNvSpPr>
            <p:nvPr/>
          </p:nvSpPr>
          <p:spPr bwMode="auto">
            <a:xfrm>
              <a:off x="4913987" y="143192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8" name="Oval 173"/>
            <p:cNvSpPr>
              <a:spLocks noChangeArrowheads="1"/>
            </p:cNvSpPr>
            <p:nvPr/>
          </p:nvSpPr>
          <p:spPr bwMode="auto">
            <a:xfrm>
              <a:off x="4926687" y="14398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9" name="Oval 174"/>
            <p:cNvSpPr>
              <a:spLocks noChangeArrowheads="1"/>
            </p:cNvSpPr>
            <p:nvPr/>
          </p:nvSpPr>
          <p:spPr bwMode="auto">
            <a:xfrm>
              <a:off x="4939387" y="1316038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0" name="Oval 175"/>
            <p:cNvSpPr>
              <a:spLocks noChangeArrowheads="1"/>
            </p:cNvSpPr>
            <p:nvPr/>
          </p:nvSpPr>
          <p:spPr bwMode="auto">
            <a:xfrm>
              <a:off x="4950499" y="14557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1" name="Oval 176"/>
            <p:cNvSpPr>
              <a:spLocks noChangeArrowheads="1"/>
            </p:cNvSpPr>
            <p:nvPr/>
          </p:nvSpPr>
          <p:spPr bwMode="auto">
            <a:xfrm>
              <a:off x="4963199" y="1519238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Oval 177"/>
            <p:cNvSpPr>
              <a:spLocks noChangeArrowheads="1"/>
            </p:cNvSpPr>
            <p:nvPr/>
          </p:nvSpPr>
          <p:spPr bwMode="auto">
            <a:xfrm>
              <a:off x="4974312" y="1500188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Oval 178"/>
            <p:cNvSpPr>
              <a:spLocks noChangeArrowheads="1"/>
            </p:cNvSpPr>
            <p:nvPr/>
          </p:nvSpPr>
          <p:spPr bwMode="auto">
            <a:xfrm>
              <a:off x="4987012" y="14636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4" name="Oval 179"/>
            <p:cNvSpPr>
              <a:spLocks noChangeArrowheads="1"/>
            </p:cNvSpPr>
            <p:nvPr/>
          </p:nvSpPr>
          <p:spPr bwMode="auto">
            <a:xfrm>
              <a:off x="4999712" y="139065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5" name="Oval 180"/>
            <p:cNvSpPr>
              <a:spLocks noChangeArrowheads="1"/>
            </p:cNvSpPr>
            <p:nvPr/>
          </p:nvSpPr>
          <p:spPr bwMode="auto">
            <a:xfrm>
              <a:off x="5010824" y="14716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Oval 181"/>
            <p:cNvSpPr>
              <a:spLocks noChangeArrowheads="1"/>
            </p:cNvSpPr>
            <p:nvPr/>
          </p:nvSpPr>
          <p:spPr bwMode="auto">
            <a:xfrm>
              <a:off x="5023524" y="1495425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Oval 182"/>
            <p:cNvSpPr>
              <a:spLocks noChangeArrowheads="1"/>
            </p:cNvSpPr>
            <p:nvPr/>
          </p:nvSpPr>
          <p:spPr bwMode="auto">
            <a:xfrm>
              <a:off x="5034637" y="15033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8" name="Oval 183"/>
            <p:cNvSpPr>
              <a:spLocks noChangeArrowheads="1"/>
            </p:cNvSpPr>
            <p:nvPr/>
          </p:nvSpPr>
          <p:spPr bwMode="auto">
            <a:xfrm>
              <a:off x="5045749" y="15192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9" name="Oval 184"/>
            <p:cNvSpPr>
              <a:spLocks noChangeArrowheads="1"/>
            </p:cNvSpPr>
            <p:nvPr/>
          </p:nvSpPr>
          <p:spPr bwMode="auto">
            <a:xfrm>
              <a:off x="5058449" y="1528763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Oval 185"/>
            <p:cNvSpPr>
              <a:spLocks noChangeArrowheads="1"/>
            </p:cNvSpPr>
            <p:nvPr/>
          </p:nvSpPr>
          <p:spPr bwMode="auto">
            <a:xfrm>
              <a:off x="5071149" y="152400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1" name="Oval 186"/>
            <p:cNvSpPr>
              <a:spLocks noChangeArrowheads="1"/>
            </p:cNvSpPr>
            <p:nvPr/>
          </p:nvSpPr>
          <p:spPr bwMode="auto">
            <a:xfrm>
              <a:off x="5082262" y="1482725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2" name="Oval 187"/>
            <p:cNvSpPr>
              <a:spLocks noChangeArrowheads="1"/>
            </p:cNvSpPr>
            <p:nvPr/>
          </p:nvSpPr>
          <p:spPr bwMode="auto">
            <a:xfrm>
              <a:off x="5093374" y="1303338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Oval 188"/>
            <p:cNvSpPr>
              <a:spLocks noChangeArrowheads="1"/>
            </p:cNvSpPr>
            <p:nvPr/>
          </p:nvSpPr>
          <p:spPr bwMode="auto">
            <a:xfrm>
              <a:off x="5107662" y="1382713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Oval 189"/>
            <p:cNvSpPr>
              <a:spLocks noChangeArrowheads="1"/>
            </p:cNvSpPr>
            <p:nvPr/>
          </p:nvSpPr>
          <p:spPr bwMode="auto">
            <a:xfrm>
              <a:off x="5118774" y="13509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5" name="Oval 190"/>
            <p:cNvSpPr>
              <a:spLocks noChangeArrowheads="1"/>
            </p:cNvSpPr>
            <p:nvPr/>
          </p:nvSpPr>
          <p:spPr bwMode="auto">
            <a:xfrm>
              <a:off x="5129887" y="1358900"/>
              <a:ext cx="25400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6" name="Oval 191"/>
            <p:cNvSpPr>
              <a:spLocks noChangeArrowheads="1"/>
            </p:cNvSpPr>
            <p:nvPr/>
          </p:nvSpPr>
          <p:spPr bwMode="auto">
            <a:xfrm>
              <a:off x="5144174" y="1290638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Oval 192"/>
            <p:cNvSpPr>
              <a:spLocks noChangeArrowheads="1"/>
            </p:cNvSpPr>
            <p:nvPr/>
          </p:nvSpPr>
          <p:spPr bwMode="auto">
            <a:xfrm>
              <a:off x="5155287" y="1338263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8" name="Oval 193"/>
            <p:cNvSpPr>
              <a:spLocks noChangeArrowheads="1"/>
            </p:cNvSpPr>
            <p:nvPr/>
          </p:nvSpPr>
          <p:spPr bwMode="auto">
            <a:xfrm>
              <a:off x="5166399" y="129540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Oval 194"/>
            <p:cNvSpPr>
              <a:spLocks noChangeArrowheads="1"/>
            </p:cNvSpPr>
            <p:nvPr/>
          </p:nvSpPr>
          <p:spPr bwMode="auto">
            <a:xfrm>
              <a:off x="5179099" y="1344613"/>
              <a:ext cx="22225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Oval 195"/>
            <p:cNvSpPr>
              <a:spLocks noChangeArrowheads="1"/>
            </p:cNvSpPr>
            <p:nvPr/>
          </p:nvSpPr>
          <p:spPr bwMode="auto">
            <a:xfrm>
              <a:off x="5190212" y="1374775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Oval 196"/>
            <p:cNvSpPr>
              <a:spLocks noChangeArrowheads="1"/>
            </p:cNvSpPr>
            <p:nvPr/>
          </p:nvSpPr>
          <p:spPr bwMode="auto">
            <a:xfrm>
              <a:off x="5202912" y="135096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2" name="Oval 197"/>
            <p:cNvSpPr>
              <a:spLocks noChangeArrowheads="1"/>
            </p:cNvSpPr>
            <p:nvPr/>
          </p:nvSpPr>
          <p:spPr bwMode="auto">
            <a:xfrm>
              <a:off x="5214024" y="1368425"/>
              <a:ext cx="23813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Oval 198"/>
            <p:cNvSpPr>
              <a:spLocks noChangeArrowheads="1"/>
            </p:cNvSpPr>
            <p:nvPr/>
          </p:nvSpPr>
          <p:spPr bwMode="auto">
            <a:xfrm>
              <a:off x="5226724" y="12430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4" name="Oval 199"/>
            <p:cNvSpPr>
              <a:spLocks noChangeArrowheads="1"/>
            </p:cNvSpPr>
            <p:nvPr/>
          </p:nvSpPr>
          <p:spPr bwMode="auto">
            <a:xfrm>
              <a:off x="5239424" y="1338263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5" name="Oval 200"/>
            <p:cNvSpPr>
              <a:spLocks noChangeArrowheads="1"/>
            </p:cNvSpPr>
            <p:nvPr/>
          </p:nvSpPr>
          <p:spPr bwMode="auto">
            <a:xfrm>
              <a:off x="5250537" y="13477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Oval 201"/>
            <p:cNvSpPr>
              <a:spLocks noChangeArrowheads="1"/>
            </p:cNvSpPr>
            <p:nvPr/>
          </p:nvSpPr>
          <p:spPr bwMode="auto">
            <a:xfrm>
              <a:off x="5263237" y="1295400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Oval 202"/>
            <p:cNvSpPr>
              <a:spLocks noChangeArrowheads="1"/>
            </p:cNvSpPr>
            <p:nvPr/>
          </p:nvSpPr>
          <p:spPr bwMode="auto">
            <a:xfrm>
              <a:off x="5274349" y="14239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Oval 203"/>
            <p:cNvSpPr>
              <a:spLocks noChangeArrowheads="1"/>
            </p:cNvSpPr>
            <p:nvPr/>
          </p:nvSpPr>
          <p:spPr bwMode="auto">
            <a:xfrm>
              <a:off x="5287049" y="1481138"/>
              <a:ext cx="22225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Oval 204"/>
            <p:cNvSpPr>
              <a:spLocks noChangeArrowheads="1"/>
            </p:cNvSpPr>
            <p:nvPr/>
          </p:nvSpPr>
          <p:spPr bwMode="auto">
            <a:xfrm>
              <a:off x="5298162" y="1482725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0" name="Oval 205"/>
            <p:cNvSpPr>
              <a:spLocks noChangeArrowheads="1"/>
            </p:cNvSpPr>
            <p:nvPr/>
          </p:nvSpPr>
          <p:spPr bwMode="auto">
            <a:xfrm>
              <a:off x="5309274" y="1428750"/>
              <a:ext cx="25400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Oval 206"/>
            <p:cNvSpPr>
              <a:spLocks noChangeArrowheads="1"/>
            </p:cNvSpPr>
            <p:nvPr/>
          </p:nvSpPr>
          <p:spPr bwMode="auto">
            <a:xfrm>
              <a:off x="5323562" y="1539875"/>
              <a:ext cx="22225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2" name="Oval 207"/>
            <p:cNvSpPr>
              <a:spLocks noChangeArrowheads="1"/>
            </p:cNvSpPr>
            <p:nvPr/>
          </p:nvSpPr>
          <p:spPr bwMode="auto">
            <a:xfrm>
              <a:off x="5334674" y="15192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3" name="Oval 208"/>
            <p:cNvSpPr>
              <a:spLocks noChangeArrowheads="1"/>
            </p:cNvSpPr>
            <p:nvPr/>
          </p:nvSpPr>
          <p:spPr bwMode="auto">
            <a:xfrm>
              <a:off x="5345787" y="15430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" name="Oval 209"/>
            <p:cNvSpPr>
              <a:spLocks noChangeArrowheads="1"/>
            </p:cNvSpPr>
            <p:nvPr/>
          </p:nvSpPr>
          <p:spPr bwMode="auto">
            <a:xfrm>
              <a:off x="5358487" y="15954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" name="Oval 210"/>
            <p:cNvSpPr>
              <a:spLocks noChangeArrowheads="1"/>
            </p:cNvSpPr>
            <p:nvPr/>
          </p:nvSpPr>
          <p:spPr bwMode="auto">
            <a:xfrm>
              <a:off x="5371187" y="16398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" name="Oval 211"/>
            <p:cNvSpPr>
              <a:spLocks noChangeArrowheads="1"/>
            </p:cNvSpPr>
            <p:nvPr/>
          </p:nvSpPr>
          <p:spPr bwMode="auto">
            <a:xfrm>
              <a:off x="5382299" y="16875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Oval 212"/>
            <p:cNvSpPr>
              <a:spLocks noChangeArrowheads="1"/>
            </p:cNvSpPr>
            <p:nvPr/>
          </p:nvSpPr>
          <p:spPr bwMode="auto">
            <a:xfrm>
              <a:off x="5394999" y="1631950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Oval 213"/>
            <p:cNvSpPr>
              <a:spLocks noChangeArrowheads="1"/>
            </p:cNvSpPr>
            <p:nvPr/>
          </p:nvSpPr>
          <p:spPr bwMode="auto">
            <a:xfrm>
              <a:off x="5406112" y="1627188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9" name="Oval 214"/>
            <p:cNvSpPr>
              <a:spLocks noChangeArrowheads="1"/>
            </p:cNvSpPr>
            <p:nvPr/>
          </p:nvSpPr>
          <p:spPr bwMode="auto">
            <a:xfrm>
              <a:off x="5418812" y="17033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0" name="Oval 215"/>
            <p:cNvSpPr>
              <a:spLocks noChangeArrowheads="1"/>
            </p:cNvSpPr>
            <p:nvPr/>
          </p:nvSpPr>
          <p:spPr bwMode="auto">
            <a:xfrm>
              <a:off x="5429924" y="1700213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1" name="Oval 216"/>
            <p:cNvSpPr>
              <a:spLocks noChangeArrowheads="1"/>
            </p:cNvSpPr>
            <p:nvPr/>
          </p:nvSpPr>
          <p:spPr bwMode="auto">
            <a:xfrm>
              <a:off x="5442624" y="176053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2" name="Oval 217"/>
            <p:cNvSpPr>
              <a:spLocks noChangeArrowheads="1"/>
            </p:cNvSpPr>
            <p:nvPr/>
          </p:nvSpPr>
          <p:spPr bwMode="auto">
            <a:xfrm>
              <a:off x="5453737" y="1773238"/>
              <a:ext cx="25400" cy="22225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3" name="Oval 218"/>
            <p:cNvSpPr>
              <a:spLocks noChangeArrowheads="1"/>
            </p:cNvSpPr>
            <p:nvPr/>
          </p:nvSpPr>
          <p:spPr bwMode="auto">
            <a:xfrm>
              <a:off x="5466437" y="1792288"/>
              <a:ext cx="23813" cy="23813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4" name="Oval 219"/>
            <p:cNvSpPr>
              <a:spLocks noChangeArrowheads="1"/>
            </p:cNvSpPr>
            <p:nvPr/>
          </p:nvSpPr>
          <p:spPr bwMode="auto">
            <a:xfrm>
              <a:off x="5479137" y="1871663"/>
              <a:ext cx="23813" cy="25400"/>
            </a:xfrm>
            <a:prstGeom prst="ellipse">
              <a:avLst/>
            </a:prstGeom>
            <a:solidFill>
              <a:srgbClr val="000000"/>
            </a:solidFill>
            <a:ln w="635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205" name="Group 24"/>
            <p:cNvGrpSpPr>
              <a:grpSpLocks/>
            </p:cNvGrpSpPr>
            <p:nvPr/>
          </p:nvGrpSpPr>
          <p:grpSpPr bwMode="auto">
            <a:xfrm>
              <a:off x="3963074" y="2011363"/>
              <a:ext cx="1300163" cy="0"/>
              <a:chOff x="2102" y="6188"/>
              <a:chExt cx="4138" cy="2"/>
            </a:xfrm>
          </p:grpSpPr>
          <p:cxnSp>
            <p:nvCxnSpPr>
              <p:cNvPr id="208" name="AutoShape 25"/>
              <p:cNvCxnSpPr>
                <a:cxnSpLocks noChangeShapeType="1"/>
              </p:cNvCxnSpPr>
              <p:nvPr/>
            </p:nvCxnSpPr>
            <p:spPr bwMode="auto">
              <a:xfrm>
                <a:off x="2102" y="6189"/>
                <a:ext cx="590" cy="1"/>
              </a:xfrm>
              <a:prstGeom prst="straightConnector1">
                <a:avLst/>
              </a:prstGeom>
              <a:noFill/>
              <a:ln w="63500">
                <a:solidFill>
                  <a:srgbClr val="548DD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09" name="AutoShape 26"/>
              <p:cNvCxnSpPr>
                <a:cxnSpLocks noChangeShapeType="1"/>
              </p:cNvCxnSpPr>
              <p:nvPr/>
            </p:nvCxnSpPr>
            <p:spPr bwMode="auto">
              <a:xfrm flipV="1">
                <a:off x="3256" y="6189"/>
                <a:ext cx="1843" cy="1"/>
              </a:xfrm>
              <a:prstGeom prst="straightConnector1">
                <a:avLst/>
              </a:prstGeom>
              <a:noFill/>
              <a:ln w="63500">
                <a:solidFill>
                  <a:srgbClr val="548DD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210" name="AutoShape 27"/>
              <p:cNvCxnSpPr>
                <a:cxnSpLocks noChangeShapeType="1"/>
              </p:cNvCxnSpPr>
              <p:nvPr/>
            </p:nvCxnSpPr>
            <p:spPr bwMode="auto">
              <a:xfrm>
                <a:off x="5650" y="6188"/>
                <a:ext cx="590" cy="1"/>
              </a:xfrm>
              <a:prstGeom prst="straightConnector1">
                <a:avLst/>
              </a:prstGeom>
              <a:noFill/>
              <a:ln w="63500">
                <a:solidFill>
                  <a:srgbClr val="548DD4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pic>
          <p:nvPicPr>
            <p:cNvPr id="206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1" t="8159" b="12238"/>
            <a:stretch>
              <a:fillRect/>
            </a:stretch>
          </p:blipFill>
          <p:spPr bwMode="auto">
            <a:xfrm>
              <a:off x="4112420" y="3225800"/>
              <a:ext cx="1797050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7" name="Text Box 225"/>
            <p:cNvSpPr txBox="1">
              <a:spLocks noChangeArrowheads="1"/>
            </p:cNvSpPr>
            <p:nvPr/>
          </p:nvSpPr>
          <p:spPr bwMode="auto">
            <a:xfrm>
              <a:off x="3609062" y="2130425"/>
              <a:ext cx="2921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 b="1" dirty="0"/>
                <a:t>d</a:t>
              </a:r>
            </a:p>
          </p:txBody>
        </p:sp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9634601"/>
                </p:ext>
              </p:extLst>
            </p:nvPr>
          </p:nvGraphicFramePr>
          <p:xfrm>
            <a:off x="1016436" y="981075"/>
            <a:ext cx="2524667" cy="3597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Image" r:id="rId8" imgW="2564901" imgH="3656060" progId="Photoshop.Image.7">
                    <p:embed/>
                  </p:oleObj>
                </mc:Choice>
                <mc:Fallback>
                  <p:oleObj name="Image" r:id="rId8" imgW="2564901" imgH="3656060" progId="Photoshop.Image.7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16436" y="981075"/>
                          <a:ext cx="2524667" cy="3597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398267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879475" y="823912"/>
            <a:ext cx="7281863" cy="4662488"/>
            <a:chOff x="879475" y="823912"/>
            <a:chExt cx="7281863" cy="4662488"/>
          </a:xfrm>
        </p:grpSpPr>
        <p:pic>
          <p:nvPicPr>
            <p:cNvPr id="4" name="Picture 6" descr="patch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175" y="3032125"/>
              <a:ext cx="2782888" cy="1868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aphicFrame>
          <p:nvGraphicFramePr>
            <p:cNvPr id="5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69680696"/>
                </p:ext>
              </p:extLst>
            </p:nvPr>
          </p:nvGraphicFramePr>
          <p:xfrm>
            <a:off x="879475" y="890587"/>
            <a:ext cx="2790825" cy="20796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Image" r:id="rId4" imgW="3348837" imgH="2434347" progId="Photoshop.Image.7">
                    <p:embed/>
                  </p:oleObj>
                </mc:Choice>
                <mc:Fallback>
                  <p:oleObj name="Image" r:id="rId4" imgW="3348837" imgH="243434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9475" y="890587"/>
                          <a:ext cx="2790825" cy="20796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25400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 type="none" w="lg" len="lg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" name="Text Box 46"/>
            <p:cNvSpPr txBox="1">
              <a:spLocks noChangeArrowheads="1"/>
            </p:cNvSpPr>
            <p:nvPr/>
          </p:nvSpPr>
          <p:spPr bwMode="auto">
            <a:xfrm>
              <a:off x="4965700" y="823912"/>
              <a:ext cx="297497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600"/>
                <a:t>flash on 25%-contrast pedestal</a:t>
              </a:r>
            </a:p>
          </p:txBody>
        </p:sp>
        <p:pic>
          <p:nvPicPr>
            <p:cNvPr id="7" name="Picture 5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7275" y="4540250"/>
              <a:ext cx="2457450" cy="876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Line 52"/>
            <p:cNvSpPr>
              <a:spLocks noChangeShapeType="1"/>
            </p:cNvSpPr>
            <p:nvPr/>
          </p:nvSpPr>
          <p:spPr bwMode="auto">
            <a:xfrm flipV="1">
              <a:off x="3514725" y="4983162"/>
              <a:ext cx="0" cy="4667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Line 53"/>
            <p:cNvSpPr>
              <a:spLocks noChangeShapeType="1"/>
            </p:cNvSpPr>
            <p:nvPr/>
          </p:nvSpPr>
          <p:spPr bwMode="auto">
            <a:xfrm>
              <a:off x="3038475" y="5449887"/>
              <a:ext cx="466725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 Box 54"/>
            <p:cNvSpPr txBox="1">
              <a:spLocks noChangeArrowheads="1"/>
            </p:cNvSpPr>
            <p:nvPr/>
          </p:nvSpPr>
          <p:spPr bwMode="auto">
            <a:xfrm>
              <a:off x="3470275" y="5089525"/>
              <a:ext cx="477838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/>
                <a:t>20pA</a:t>
              </a:r>
            </a:p>
          </p:txBody>
        </p:sp>
        <p:sp>
          <p:nvSpPr>
            <p:cNvPr id="11" name="Text Box 56"/>
            <p:cNvSpPr txBox="1">
              <a:spLocks noChangeArrowheads="1"/>
            </p:cNvSpPr>
            <p:nvPr/>
          </p:nvSpPr>
          <p:spPr bwMode="auto">
            <a:xfrm>
              <a:off x="3098800" y="5241925"/>
              <a:ext cx="317500" cy="2444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000"/>
                <a:t>1s</a:t>
              </a:r>
            </a:p>
          </p:txBody>
        </p:sp>
        <p:grpSp>
          <p:nvGrpSpPr>
            <p:cNvPr id="12" name="Group 63"/>
            <p:cNvGrpSpPr>
              <a:grpSpLocks/>
            </p:cNvGrpSpPr>
            <p:nvPr/>
          </p:nvGrpSpPr>
          <p:grpSpPr bwMode="auto">
            <a:xfrm>
              <a:off x="3989388" y="1189037"/>
              <a:ext cx="4090987" cy="896938"/>
              <a:chOff x="2513" y="1156"/>
              <a:chExt cx="2577" cy="565"/>
            </a:xfrm>
          </p:grpSpPr>
          <p:sp>
            <p:nvSpPr>
              <p:cNvPr id="13" name="Line 12"/>
              <p:cNvSpPr>
                <a:spLocks noChangeShapeType="1"/>
              </p:cNvSpPr>
              <p:nvPr/>
            </p:nvSpPr>
            <p:spPr bwMode="auto">
              <a:xfrm flipV="1">
                <a:off x="3549" y="1353"/>
                <a:ext cx="0" cy="17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22"/>
              <p:cNvSpPr>
                <a:spLocks noChangeShapeType="1"/>
              </p:cNvSpPr>
              <p:nvPr/>
            </p:nvSpPr>
            <p:spPr bwMode="auto">
              <a:xfrm flipV="1">
                <a:off x="3545" y="1522"/>
                <a:ext cx="51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24"/>
              <p:cNvSpPr>
                <a:spLocks noChangeShapeType="1"/>
              </p:cNvSpPr>
              <p:nvPr/>
            </p:nvSpPr>
            <p:spPr bwMode="auto">
              <a:xfrm>
                <a:off x="4576" y="1516"/>
                <a:ext cx="0" cy="173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25"/>
              <p:cNvSpPr>
                <a:spLocks noChangeShapeType="1"/>
              </p:cNvSpPr>
              <p:nvPr/>
            </p:nvSpPr>
            <p:spPr bwMode="auto">
              <a:xfrm flipV="1">
                <a:off x="4063" y="1684"/>
                <a:ext cx="51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Line 26"/>
              <p:cNvSpPr>
                <a:spLocks noChangeShapeType="1"/>
              </p:cNvSpPr>
              <p:nvPr/>
            </p:nvSpPr>
            <p:spPr bwMode="auto">
              <a:xfrm flipV="1">
                <a:off x="4577" y="1520"/>
                <a:ext cx="51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Rectangle 28"/>
              <p:cNvSpPr>
                <a:spLocks noChangeArrowheads="1"/>
              </p:cNvSpPr>
              <p:nvPr/>
            </p:nvSpPr>
            <p:spPr bwMode="auto">
              <a:xfrm>
                <a:off x="3430" y="1194"/>
                <a:ext cx="27" cy="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9" name="Rectangle 29"/>
              <p:cNvSpPr>
                <a:spLocks noChangeArrowheads="1"/>
              </p:cNvSpPr>
              <p:nvPr/>
            </p:nvSpPr>
            <p:spPr bwMode="auto">
              <a:xfrm>
                <a:off x="3656" y="1368"/>
                <a:ext cx="27" cy="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20" name="Group 33"/>
              <p:cNvGrpSpPr>
                <a:grpSpLocks/>
              </p:cNvGrpSpPr>
              <p:nvPr/>
            </p:nvGrpSpPr>
            <p:grpSpPr bwMode="auto">
              <a:xfrm>
                <a:off x="3087" y="1301"/>
                <a:ext cx="63" cy="84"/>
                <a:chOff x="2927" y="1142"/>
                <a:chExt cx="63" cy="84"/>
              </a:xfrm>
            </p:grpSpPr>
            <p:sp>
              <p:nvSpPr>
                <p:cNvPr id="30" name="Line 34"/>
                <p:cNvSpPr>
                  <a:spLocks noChangeShapeType="1"/>
                </p:cNvSpPr>
                <p:nvPr/>
              </p:nvSpPr>
              <p:spPr bwMode="auto">
                <a:xfrm flipV="1">
                  <a:off x="2927" y="1142"/>
                  <a:ext cx="42" cy="8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Line 35"/>
                <p:cNvSpPr>
                  <a:spLocks noChangeShapeType="1"/>
                </p:cNvSpPr>
                <p:nvPr/>
              </p:nvSpPr>
              <p:spPr bwMode="auto">
                <a:xfrm flipV="1">
                  <a:off x="2948" y="1143"/>
                  <a:ext cx="42" cy="8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1" name="Line 40"/>
              <p:cNvSpPr>
                <a:spLocks noChangeShapeType="1"/>
              </p:cNvSpPr>
              <p:nvPr/>
            </p:nvSpPr>
            <p:spPr bwMode="auto">
              <a:xfrm flipV="1">
                <a:off x="3040" y="1349"/>
                <a:ext cx="51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2" name="Group 41"/>
              <p:cNvGrpSpPr>
                <a:grpSpLocks/>
              </p:cNvGrpSpPr>
              <p:nvPr/>
            </p:nvGrpSpPr>
            <p:grpSpPr bwMode="auto">
              <a:xfrm>
                <a:off x="4101" y="1637"/>
                <a:ext cx="63" cy="84"/>
                <a:chOff x="2927" y="1142"/>
                <a:chExt cx="63" cy="84"/>
              </a:xfrm>
            </p:grpSpPr>
            <p:sp>
              <p:nvSpPr>
                <p:cNvPr id="28" name="Line 42"/>
                <p:cNvSpPr>
                  <a:spLocks noChangeShapeType="1"/>
                </p:cNvSpPr>
                <p:nvPr/>
              </p:nvSpPr>
              <p:spPr bwMode="auto">
                <a:xfrm flipV="1">
                  <a:off x="2927" y="1142"/>
                  <a:ext cx="42" cy="8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Line 43"/>
                <p:cNvSpPr>
                  <a:spLocks noChangeShapeType="1"/>
                </p:cNvSpPr>
                <p:nvPr/>
              </p:nvSpPr>
              <p:spPr bwMode="auto">
                <a:xfrm flipV="1">
                  <a:off x="2948" y="1143"/>
                  <a:ext cx="42" cy="83"/>
                </a:xfrm>
                <a:prstGeom prst="line">
                  <a:avLst/>
                </a:prstGeom>
                <a:noFill/>
                <a:ln w="158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23" name="Rectangle 44"/>
              <p:cNvSpPr>
                <a:spLocks noChangeArrowheads="1"/>
              </p:cNvSpPr>
              <p:nvPr/>
            </p:nvSpPr>
            <p:spPr bwMode="auto">
              <a:xfrm>
                <a:off x="4450" y="1530"/>
                <a:ext cx="27" cy="1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4" name="Rectangle 45"/>
              <p:cNvSpPr>
                <a:spLocks noChangeArrowheads="1"/>
              </p:cNvSpPr>
              <p:nvPr/>
            </p:nvSpPr>
            <p:spPr bwMode="auto">
              <a:xfrm>
                <a:off x="4676" y="1368"/>
                <a:ext cx="27" cy="152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5" name="Line 59"/>
              <p:cNvSpPr>
                <a:spLocks noChangeShapeType="1"/>
              </p:cNvSpPr>
              <p:nvPr/>
            </p:nvSpPr>
            <p:spPr bwMode="auto">
              <a:xfrm flipH="1">
                <a:off x="2532" y="1524"/>
                <a:ext cx="438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" name="Rectangle 60"/>
              <p:cNvSpPr>
                <a:spLocks noChangeArrowheads="1"/>
              </p:cNvSpPr>
              <p:nvPr/>
            </p:nvSpPr>
            <p:spPr bwMode="auto">
              <a:xfrm>
                <a:off x="2722" y="1368"/>
                <a:ext cx="27" cy="152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27" name="Text Box 61"/>
              <p:cNvSpPr txBox="1">
                <a:spLocks noChangeArrowheads="1"/>
              </p:cNvSpPr>
              <p:nvPr/>
            </p:nvSpPr>
            <p:spPr bwMode="auto">
              <a:xfrm>
                <a:off x="2513" y="1156"/>
                <a:ext cx="451" cy="19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400"/>
                  <a:t>control</a:t>
                </a:r>
              </a:p>
            </p:txBody>
          </p:sp>
        </p:grpSp>
        <p:pic>
          <p:nvPicPr>
            <p:cNvPr id="32" name="Picture 6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600" y="2328862"/>
              <a:ext cx="4249738" cy="31353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3" name="Rectangle 65"/>
            <p:cNvSpPr>
              <a:spLocks noChangeArrowheads="1"/>
            </p:cNvSpPr>
            <p:nvPr/>
          </p:nvSpPr>
          <p:spPr bwMode="auto">
            <a:xfrm>
              <a:off x="5895975" y="2506662"/>
              <a:ext cx="390525" cy="2047875"/>
            </a:xfrm>
            <a:prstGeom prst="rect">
              <a:avLst/>
            </a:prstGeom>
            <a:noFill/>
            <a:ln w="12700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00023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2" name="Group 3071"/>
          <p:cNvGrpSpPr/>
          <p:nvPr/>
        </p:nvGrpSpPr>
        <p:grpSpPr>
          <a:xfrm>
            <a:off x="870648" y="854902"/>
            <a:ext cx="7467086" cy="4936298"/>
            <a:chOff x="870648" y="854902"/>
            <a:chExt cx="7467086" cy="4936298"/>
          </a:xfrm>
        </p:grpSpPr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2819400"/>
              <a:ext cx="2514600" cy="2324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" name="Picture 8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351" b="10269"/>
            <a:stretch/>
          </p:blipFill>
          <p:spPr bwMode="auto">
            <a:xfrm>
              <a:off x="3448234" y="2743200"/>
              <a:ext cx="2617788" cy="2709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" name="Picture 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538"/>
            <a:stretch>
              <a:fillRect/>
            </a:stretch>
          </p:blipFill>
          <p:spPr bwMode="auto">
            <a:xfrm>
              <a:off x="5927909" y="2834640"/>
              <a:ext cx="2409825" cy="26797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" name="Text Box 22"/>
            <p:cNvSpPr txBox="1">
              <a:spLocks noChangeArrowheads="1"/>
            </p:cNvSpPr>
            <p:nvPr/>
          </p:nvSpPr>
          <p:spPr bwMode="auto">
            <a:xfrm>
              <a:off x="4799197" y="5424488"/>
              <a:ext cx="26098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/>
                <a:t>Spatial Frequency (</a:t>
              </a:r>
              <a:r>
                <a:rPr lang="en-US" dirty="0" err="1"/>
                <a:t>cpd</a:t>
              </a:r>
              <a:r>
                <a:rPr lang="en-US" dirty="0"/>
                <a:t>)</a:t>
              </a:r>
            </a:p>
          </p:txBody>
        </p:sp>
        <p:graphicFrame>
          <p:nvGraphicFramePr>
            <p:cNvPr id="6" name="Object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22146579"/>
                </p:ext>
              </p:extLst>
            </p:nvPr>
          </p:nvGraphicFramePr>
          <p:xfrm>
            <a:off x="3733800" y="1248732"/>
            <a:ext cx="2668281" cy="14944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Image" r:id="rId6" imgW="8190476" imgH="4584127" progId="Photoshop.Image.7">
                    <p:embed/>
                  </p:oleObj>
                </mc:Choice>
                <mc:Fallback>
                  <p:oleObj name="Image" r:id="rId6" imgW="8190476" imgH="4584127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33800" y="1248732"/>
                          <a:ext cx="2668281" cy="14944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7" name="Group 10"/>
            <p:cNvGrpSpPr>
              <a:grpSpLocks/>
            </p:cNvGrpSpPr>
            <p:nvPr/>
          </p:nvGrpSpPr>
          <p:grpSpPr bwMode="auto">
            <a:xfrm>
              <a:off x="5257801" y="854902"/>
              <a:ext cx="1018725" cy="1510117"/>
              <a:chOff x="1743" y="886"/>
              <a:chExt cx="905" cy="1158"/>
            </a:xfrm>
          </p:grpSpPr>
          <p:sp>
            <p:nvSpPr>
              <p:cNvPr id="8" name="Rectangle 11"/>
              <p:cNvSpPr>
                <a:spLocks noChangeArrowheads="1"/>
              </p:cNvSpPr>
              <p:nvPr/>
            </p:nvSpPr>
            <p:spPr bwMode="auto">
              <a:xfrm>
                <a:off x="1743" y="1122"/>
                <a:ext cx="27" cy="859"/>
              </a:xfrm>
              <a:prstGeom prst="rect">
                <a:avLst/>
              </a:prstGeom>
              <a:solidFill>
                <a:srgbClr val="C0C0C0"/>
              </a:solidFill>
              <a:ln w="635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" name="Line 12"/>
              <p:cNvSpPr>
                <a:spLocks noChangeShapeType="1"/>
              </p:cNvSpPr>
              <p:nvPr/>
            </p:nvSpPr>
            <p:spPr bwMode="auto">
              <a:xfrm flipV="1">
                <a:off x="1758" y="964"/>
                <a:ext cx="0" cy="108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AutoShape 13"/>
              <p:cNvSpPr>
                <a:spLocks noChangeArrowheads="1"/>
              </p:cNvSpPr>
              <p:nvPr/>
            </p:nvSpPr>
            <p:spPr bwMode="auto">
              <a:xfrm rot="5400000">
                <a:off x="1913" y="891"/>
                <a:ext cx="241" cy="232"/>
              </a:xfrm>
              <a:prstGeom prst="flowChartExtract">
                <a:avLst/>
              </a:prstGeom>
              <a:solidFill>
                <a:srgbClr val="C0C0C0"/>
              </a:solidFill>
              <a:ln w="1587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rot="10800000" vert="eaVert" wrap="none" anchor="ctr"/>
              <a:lstStyle/>
              <a:p>
                <a:pPr algn="ctr"/>
                <a:endParaRPr lang="en-US">
                  <a:effectLst>
                    <a:outerShdw blurRad="38100" dist="38100" dir="2700000" algn="tl">
                      <a:srgbClr val="FFFFFF"/>
                    </a:outerShdw>
                  </a:effectLst>
                </a:endParaRPr>
              </a:p>
            </p:txBody>
          </p:sp>
          <p:sp>
            <p:nvSpPr>
              <p:cNvPr id="11" name="Line 14"/>
              <p:cNvSpPr>
                <a:spLocks noChangeShapeType="1"/>
              </p:cNvSpPr>
              <p:nvPr/>
            </p:nvSpPr>
            <p:spPr bwMode="auto">
              <a:xfrm flipV="1">
                <a:off x="1753" y="963"/>
                <a:ext cx="163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Line 15"/>
              <p:cNvSpPr>
                <a:spLocks noChangeShapeType="1"/>
              </p:cNvSpPr>
              <p:nvPr/>
            </p:nvSpPr>
            <p:spPr bwMode="auto">
              <a:xfrm flipH="1">
                <a:off x="1845" y="1065"/>
                <a:ext cx="69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Line 16"/>
              <p:cNvSpPr>
                <a:spLocks noChangeShapeType="1"/>
              </p:cNvSpPr>
              <p:nvPr/>
            </p:nvSpPr>
            <p:spPr bwMode="auto">
              <a:xfrm>
                <a:off x="1844" y="1062"/>
                <a:ext cx="0" cy="129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Line 17"/>
              <p:cNvSpPr>
                <a:spLocks noChangeShapeType="1"/>
              </p:cNvSpPr>
              <p:nvPr/>
            </p:nvSpPr>
            <p:spPr bwMode="auto">
              <a:xfrm flipH="1">
                <a:off x="1817" y="1173"/>
                <a:ext cx="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Line 18"/>
              <p:cNvSpPr>
                <a:spLocks noChangeShapeType="1"/>
              </p:cNvSpPr>
              <p:nvPr/>
            </p:nvSpPr>
            <p:spPr bwMode="auto">
              <a:xfrm flipH="1">
                <a:off x="1817" y="1158"/>
                <a:ext cx="54" cy="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6" name="Line 19"/>
              <p:cNvSpPr>
                <a:spLocks noChangeShapeType="1"/>
              </p:cNvSpPr>
              <p:nvPr/>
            </p:nvSpPr>
            <p:spPr bwMode="auto">
              <a:xfrm>
                <a:off x="2148" y="1008"/>
                <a:ext cx="500" cy="0"/>
              </a:xfrm>
              <a:prstGeom prst="line">
                <a:avLst/>
              </a:prstGeom>
              <a:noFill/>
              <a:ln w="1587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 Box 20"/>
              <p:cNvSpPr txBox="1">
                <a:spLocks noChangeArrowheads="1"/>
              </p:cNvSpPr>
              <p:nvPr/>
            </p:nvSpPr>
            <p:spPr bwMode="auto">
              <a:xfrm>
                <a:off x="1862" y="888"/>
                <a:ext cx="204" cy="23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7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+</a:t>
                </a:r>
              </a:p>
              <a:p>
                <a:pPr algn="ctr"/>
                <a:r>
                  <a:rPr lang="en-US" sz="700">
                    <a:effectLst>
                      <a:outerShdw blurRad="38100" dist="38100" dir="2700000" algn="tl">
                        <a:srgbClr val="FFFFFF"/>
                      </a:outerShdw>
                    </a:effectLst>
                  </a:rPr>
                  <a:t>-</a:t>
                </a:r>
              </a:p>
            </p:txBody>
          </p:sp>
          <p:sp>
            <p:nvSpPr>
              <p:cNvPr id="18" name="Line 21"/>
              <p:cNvSpPr>
                <a:spLocks noChangeShapeType="1"/>
              </p:cNvSpPr>
              <p:nvPr/>
            </p:nvSpPr>
            <p:spPr bwMode="auto">
              <a:xfrm>
                <a:off x="2228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Line 22"/>
              <p:cNvSpPr>
                <a:spLocks noChangeShapeType="1"/>
              </p:cNvSpPr>
              <p:nvPr/>
            </p:nvSpPr>
            <p:spPr bwMode="auto">
              <a:xfrm>
                <a:off x="2244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Line 23"/>
              <p:cNvSpPr>
                <a:spLocks noChangeShapeType="1"/>
              </p:cNvSpPr>
              <p:nvPr/>
            </p:nvSpPr>
            <p:spPr bwMode="auto">
              <a:xfrm>
                <a:off x="2324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Line 24"/>
              <p:cNvSpPr>
                <a:spLocks noChangeShapeType="1"/>
              </p:cNvSpPr>
              <p:nvPr/>
            </p:nvSpPr>
            <p:spPr bwMode="auto">
              <a:xfrm>
                <a:off x="2394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Line 25"/>
              <p:cNvSpPr>
                <a:spLocks noChangeShapeType="1"/>
              </p:cNvSpPr>
              <p:nvPr/>
            </p:nvSpPr>
            <p:spPr bwMode="auto">
              <a:xfrm>
                <a:off x="2564" y="956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" name="Line 26"/>
              <p:cNvSpPr>
                <a:spLocks noChangeShapeType="1"/>
              </p:cNvSpPr>
              <p:nvPr/>
            </p:nvSpPr>
            <p:spPr bwMode="auto">
              <a:xfrm>
                <a:off x="2574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Line 27"/>
              <p:cNvSpPr>
                <a:spLocks noChangeShapeType="1"/>
              </p:cNvSpPr>
              <p:nvPr/>
            </p:nvSpPr>
            <p:spPr bwMode="auto">
              <a:xfrm>
                <a:off x="2584" y="956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Line 28"/>
              <p:cNvSpPr>
                <a:spLocks noChangeShapeType="1"/>
              </p:cNvSpPr>
              <p:nvPr/>
            </p:nvSpPr>
            <p:spPr bwMode="auto">
              <a:xfrm>
                <a:off x="2619" y="957"/>
                <a:ext cx="0" cy="9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aphicFrame>
          <p:nvGraphicFramePr>
            <p:cNvPr id="26" name="Object 3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07270450"/>
                </p:ext>
              </p:extLst>
            </p:nvPr>
          </p:nvGraphicFramePr>
          <p:xfrm>
            <a:off x="870648" y="857721"/>
            <a:ext cx="2721865" cy="203787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6" name="Image" r:id="rId8" imgW="3047619" imgH="2285714" progId="Photoshop.Image.7">
                    <p:embed/>
                  </p:oleObj>
                </mc:Choice>
                <mc:Fallback>
                  <p:oleObj name="Image" r:id="rId8" imgW="3047619" imgH="2285714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70648" y="857721"/>
                          <a:ext cx="2721865" cy="203787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079" name="Picture 7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67" b="10758"/>
            <a:stretch/>
          </p:blipFill>
          <p:spPr bwMode="auto">
            <a:xfrm>
              <a:off x="6155695" y="857721"/>
              <a:ext cx="2004331" cy="14383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80" name="Picture 8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7400" y="4809600"/>
              <a:ext cx="1387094" cy="981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1812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1068065" y="741271"/>
            <a:ext cx="6940412" cy="4892644"/>
            <a:chOff x="685800" y="845157"/>
            <a:chExt cx="6940412" cy="4892644"/>
          </a:xfrm>
        </p:grpSpPr>
        <p:graphicFrame>
          <p:nvGraphicFramePr>
            <p:cNvPr id="56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91018158"/>
                </p:ext>
              </p:extLst>
            </p:nvPr>
          </p:nvGraphicFramePr>
          <p:xfrm>
            <a:off x="2286000" y="914400"/>
            <a:ext cx="1946047" cy="14569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Image" r:id="rId3" imgW="2425597" imgH="1816150" progId="Photoshop.Image.7">
                    <p:embed/>
                  </p:oleObj>
                </mc:Choice>
                <mc:Fallback>
                  <p:oleObj name="Image" r:id="rId3" imgW="2425597" imgH="1816150" progId="Photoshop.Image.7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86000" y="914400"/>
                          <a:ext cx="1946047" cy="14569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" name="Object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62683172"/>
                </p:ext>
              </p:extLst>
            </p:nvPr>
          </p:nvGraphicFramePr>
          <p:xfrm>
            <a:off x="4173538" y="4191000"/>
            <a:ext cx="3370262" cy="15468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Image" r:id="rId5" imgW="14971429" imgH="5650794" progId="Photoshop.Image.7">
                    <p:embed/>
                  </p:oleObj>
                </mc:Choice>
                <mc:Fallback>
                  <p:oleObj name="Image" r:id="rId5" imgW="14971429" imgH="5650794" progId="Photoshop.Image.7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73538" y="4191000"/>
                          <a:ext cx="3370262" cy="154680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0769618"/>
                </p:ext>
              </p:extLst>
            </p:nvPr>
          </p:nvGraphicFramePr>
          <p:xfrm>
            <a:off x="763334" y="4191000"/>
            <a:ext cx="3349663" cy="1532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0" name="Image" r:id="rId7" imgW="14958730" imgH="5625397" progId="Photoshop.Image.7">
                    <p:embed/>
                  </p:oleObj>
                </mc:Choice>
                <mc:Fallback>
                  <p:oleObj name="Image" r:id="rId7" imgW="14958730" imgH="5625397" progId="Photoshop.Image.7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3334" y="4191000"/>
                          <a:ext cx="3349663" cy="15324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12700" algn="ctr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101" name="Picture 5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41" r="3376" b="-197"/>
            <a:stretch/>
          </p:blipFill>
          <p:spPr bwMode="auto">
            <a:xfrm>
              <a:off x="4495800" y="845157"/>
              <a:ext cx="2987040" cy="1734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102" name="Picture 6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81" t="14718" r="24337" b="46796"/>
            <a:stretch/>
          </p:blipFill>
          <p:spPr bwMode="auto">
            <a:xfrm>
              <a:off x="2368412" y="2603013"/>
              <a:ext cx="5257800" cy="15264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5" name="Group 4"/>
            <p:cNvGrpSpPr>
              <a:grpSpLocks/>
            </p:cNvGrpSpPr>
            <p:nvPr/>
          </p:nvGrpSpPr>
          <p:grpSpPr bwMode="auto">
            <a:xfrm>
              <a:off x="685800" y="1859778"/>
              <a:ext cx="2362346" cy="2178822"/>
              <a:chOff x="553" y="906"/>
              <a:chExt cx="1609" cy="1484"/>
            </a:xfrm>
          </p:grpSpPr>
          <p:grpSp>
            <p:nvGrpSpPr>
              <p:cNvPr id="36" name="Group 5"/>
              <p:cNvGrpSpPr>
                <a:grpSpLocks/>
              </p:cNvGrpSpPr>
              <p:nvPr/>
            </p:nvGrpSpPr>
            <p:grpSpPr bwMode="auto">
              <a:xfrm>
                <a:off x="673" y="1112"/>
                <a:ext cx="807" cy="807"/>
                <a:chOff x="3335" y="829"/>
                <a:chExt cx="1262" cy="1263"/>
              </a:xfrm>
            </p:grpSpPr>
            <p:sp>
              <p:nvSpPr>
                <p:cNvPr id="47" name="Oval 6"/>
                <p:cNvSpPr>
                  <a:spLocks noChangeArrowheads="1"/>
                </p:cNvSpPr>
                <p:nvPr/>
              </p:nvSpPr>
              <p:spPr bwMode="auto">
                <a:xfrm>
                  <a:off x="3335" y="829"/>
                  <a:ext cx="1262" cy="1262"/>
                </a:xfrm>
                <a:prstGeom prst="ellipse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8" name="Oval 7"/>
                <p:cNvSpPr>
                  <a:spLocks noChangeArrowheads="1"/>
                </p:cNvSpPr>
                <p:nvPr/>
              </p:nvSpPr>
              <p:spPr bwMode="auto">
                <a:xfrm>
                  <a:off x="3536" y="1030"/>
                  <a:ext cx="859" cy="85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6745A"/>
                    </a:gs>
                    <a:gs pos="100000">
                      <a:srgbClr val="96745A">
                        <a:gamma/>
                        <a:shade val="46275"/>
                        <a:invGamma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49" name="Oval 8"/>
                <p:cNvSpPr>
                  <a:spLocks noChangeArrowheads="1"/>
                </p:cNvSpPr>
                <p:nvPr/>
              </p:nvSpPr>
              <p:spPr bwMode="auto">
                <a:xfrm>
                  <a:off x="3897" y="1371"/>
                  <a:ext cx="137" cy="177"/>
                </a:xfrm>
                <a:prstGeom prst="ellipse">
                  <a:avLst/>
                </a:prstGeom>
                <a:solidFill>
                  <a:srgbClr val="000000">
                    <a:alpha val="75000"/>
                  </a:srgbClr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0" name="Oval 9"/>
                <p:cNvSpPr>
                  <a:spLocks noChangeArrowheads="1"/>
                </p:cNvSpPr>
                <p:nvPr/>
              </p:nvSpPr>
              <p:spPr bwMode="auto">
                <a:xfrm>
                  <a:off x="3493" y="998"/>
                  <a:ext cx="945" cy="924"/>
                </a:xfrm>
                <a:prstGeom prst="ellips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51" name="Line 10"/>
                <p:cNvSpPr>
                  <a:spLocks noChangeShapeType="1"/>
                </p:cNvSpPr>
                <p:nvPr/>
              </p:nvSpPr>
              <p:spPr bwMode="auto">
                <a:xfrm>
                  <a:off x="3966" y="1920"/>
                  <a:ext cx="0" cy="172"/>
                </a:xfrm>
                <a:prstGeom prst="lin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2" name="Line 11"/>
                <p:cNvSpPr>
                  <a:spLocks noChangeShapeType="1"/>
                </p:cNvSpPr>
                <p:nvPr/>
              </p:nvSpPr>
              <p:spPr bwMode="auto">
                <a:xfrm rot="5400000" flipV="1">
                  <a:off x="4416" y="1634"/>
                  <a:ext cx="65" cy="143"/>
                </a:xfrm>
                <a:prstGeom prst="lin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Line 12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4181" y="913"/>
                  <a:ext cx="80" cy="135"/>
                </a:xfrm>
                <a:prstGeom prst="lin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4" name="Line 13"/>
                <p:cNvSpPr>
                  <a:spLocks noChangeShapeType="1"/>
                </p:cNvSpPr>
                <p:nvPr/>
              </p:nvSpPr>
              <p:spPr bwMode="auto">
                <a:xfrm rot="16200000" flipH="1">
                  <a:off x="3504" y="1041"/>
                  <a:ext cx="101" cy="118"/>
                </a:xfrm>
                <a:prstGeom prst="lin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5" name="Line 14"/>
                <p:cNvSpPr>
                  <a:spLocks noChangeShapeType="1"/>
                </p:cNvSpPr>
                <p:nvPr/>
              </p:nvSpPr>
              <p:spPr bwMode="auto">
                <a:xfrm rot="-16200000" flipH="1" flipV="1">
                  <a:off x="3464" y="1687"/>
                  <a:ext cx="76" cy="133"/>
                </a:xfrm>
                <a:prstGeom prst="line">
                  <a:avLst/>
                </a:prstGeom>
                <a:noFill/>
                <a:ln w="12700">
                  <a:solidFill>
                    <a:srgbClr val="FF505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aphicFrame>
            <p:nvGraphicFramePr>
              <p:cNvPr id="37" name="Object 15"/>
              <p:cNvGraphicFramePr>
                <a:graphicFrameLocks noChangeAspect="1"/>
              </p:cNvGraphicFramePr>
              <p:nvPr/>
            </p:nvGraphicFramePr>
            <p:xfrm>
              <a:off x="1072" y="1926"/>
              <a:ext cx="621" cy="37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1" name="Image" r:id="rId11" imgW="2184127" imgH="1307937" progId="Photoshop.Image.7">
                      <p:embed/>
                    </p:oleObj>
                  </mc:Choice>
                  <mc:Fallback>
                    <p:oleObj name="Image" r:id="rId11" imgW="2184127" imgH="1307937" progId="Photoshop.Image.7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72" y="1926"/>
                            <a:ext cx="621" cy="37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8" name="AutoShape 16"/>
              <p:cNvSpPr>
                <a:spLocks noChangeArrowheads="1"/>
              </p:cNvSpPr>
              <p:nvPr/>
            </p:nvSpPr>
            <p:spPr bwMode="auto">
              <a:xfrm>
                <a:off x="636" y="1075"/>
                <a:ext cx="881" cy="881"/>
              </a:xfrm>
              <a:custGeom>
                <a:avLst/>
                <a:gdLst>
                  <a:gd name="G0" fmla="+- 9776 0 0"/>
                  <a:gd name="G1" fmla="+- 6244782 0 0"/>
                  <a:gd name="G2" fmla="+- 0 0 6244782"/>
                  <a:gd name="T0" fmla="*/ 0 256 1"/>
                  <a:gd name="T1" fmla="*/ 180 256 1"/>
                  <a:gd name="G3" fmla="+- 6244782 T0 T1"/>
                  <a:gd name="T2" fmla="*/ 0 256 1"/>
                  <a:gd name="T3" fmla="*/ 90 256 1"/>
                  <a:gd name="G4" fmla="+- 6244782 T2 T3"/>
                  <a:gd name="G5" fmla="*/ G4 2 1"/>
                  <a:gd name="T4" fmla="*/ 90 256 1"/>
                  <a:gd name="T5" fmla="*/ 0 256 1"/>
                  <a:gd name="G6" fmla="+- 6244782 T4 T5"/>
                  <a:gd name="G7" fmla="*/ G6 2 1"/>
                  <a:gd name="G8" fmla="abs 6244782"/>
                  <a:gd name="T6" fmla="*/ 0 256 1"/>
                  <a:gd name="T7" fmla="*/ 90 256 1"/>
                  <a:gd name="G9" fmla="+- G8 T6 T7"/>
                  <a:gd name="G10" fmla="?: G9 G7 G5"/>
                  <a:gd name="T8" fmla="*/ 0 256 1"/>
                  <a:gd name="T9" fmla="*/ 360 256 1"/>
                  <a:gd name="G11" fmla="+- G10 T8 T9"/>
                  <a:gd name="G12" fmla="?: G10 G11 G10"/>
                  <a:gd name="T10" fmla="*/ 0 256 1"/>
                  <a:gd name="T11" fmla="*/ 360 256 1"/>
                  <a:gd name="G13" fmla="+- G12 T10 T11"/>
                  <a:gd name="G14" fmla="?: G12 G13 G12"/>
                  <a:gd name="G15" fmla="+- 0 0 G14"/>
                  <a:gd name="G16" fmla="+- 10800 0 0"/>
                  <a:gd name="G17" fmla="+- 10800 0 9776"/>
                  <a:gd name="G18" fmla="*/ 9776 1 2"/>
                  <a:gd name="G19" fmla="+- G18 5400 0"/>
                  <a:gd name="G20" fmla="cos G19 6244782"/>
                  <a:gd name="G21" fmla="sin G19 6244782"/>
                  <a:gd name="G22" fmla="+- G20 10800 0"/>
                  <a:gd name="G23" fmla="+- G21 10800 0"/>
                  <a:gd name="G24" fmla="+- 10800 0 G20"/>
                  <a:gd name="G25" fmla="+- 9776 10800 0"/>
                  <a:gd name="G26" fmla="?: G9 G17 G25"/>
                  <a:gd name="G27" fmla="?: G9 0 21600"/>
                  <a:gd name="G28" fmla="cos 10800 6244782"/>
                  <a:gd name="G29" fmla="sin 10800 6244782"/>
                  <a:gd name="G30" fmla="sin 9776 6244782"/>
                  <a:gd name="G31" fmla="+- G28 10800 0"/>
                  <a:gd name="G32" fmla="+- G29 10800 0"/>
                  <a:gd name="G33" fmla="+- G30 10800 0"/>
                  <a:gd name="G34" fmla="?: G4 0 G31"/>
                  <a:gd name="G35" fmla="?: 6244782 G34 0"/>
                  <a:gd name="G36" fmla="?: G6 G35 G31"/>
                  <a:gd name="G37" fmla="+- 21600 0 G36"/>
                  <a:gd name="G38" fmla="?: G4 0 G33"/>
                  <a:gd name="G39" fmla="?: 6244782 G38 G32"/>
                  <a:gd name="G40" fmla="?: G6 G39 0"/>
                  <a:gd name="G41" fmla="?: G4 G32 21600"/>
                  <a:gd name="G42" fmla="?: G6 G41 G33"/>
                  <a:gd name="T12" fmla="*/ 10800 w 21600"/>
                  <a:gd name="T13" fmla="*/ 0 h 21600"/>
                  <a:gd name="T14" fmla="*/ 9851 w 21600"/>
                  <a:gd name="T15" fmla="*/ 21044 h 21600"/>
                  <a:gd name="T16" fmla="*/ 10800 w 21600"/>
                  <a:gd name="T17" fmla="*/ 1024 h 21600"/>
                  <a:gd name="T18" fmla="*/ 11749 w 21600"/>
                  <a:gd name="T19" fmla="*/ 21044 h 21600"/>
                  <a:gd name="T20" fmla="*/ G36 w 21600"/>
                  <a:gd name="T21" fmla="*/ G40 h 21600"/>
                  <a:gd name="T22" fmla="*/ G37 w 21600"/>
                  <a:gd name="T23" fmla="*/ G42 h 21600"/>
                </a:gdLst>
                <a:ahLst/>
                <a:cxnLst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T20" t="T21" r="T22" b="T23"/>
                <a:pathLst>
                  <a:path w="21600" h="21600">
                    <a:moveTo>
                      <a:pt x="9899" y="20534"/>
                    </a:moveTo>
                    <a:cubicBezTo>
                      <a:pt x="4870" y="20068"/>
                      <a:pt x="1024" y="15850"/>
                      <a:pt x="1024" y="10800"/>
                    </a:cubicBezTo>
                    <a:cubicBezTo>
                      <a:pt x="1024" y="5400"/>
                      <a:pt x="5400" y="1024"/>
                      <a:pt x="10800" y="1024"/>
                    </a:cubicBezTo>
                    <a:cubicBezTo>
                      <a:pt x="16199" y="1024"/>
                      <a:pt x="20576" y="5400"/>
                      <a:pt x="20576" y="10800"/>
                    </a:cubicBezTo>
                    <a:cubicBezTo>
                      <a:pt x="20576" y="15850"/>
                      <a:pt x="16729" y="20068"/>
                      <a:pt x="11700" y="20534"/>
                    </a:cubicBezTo>
                    <a:lnTo>
                      <a:pt x="11795" y="21554"/>
                    </a:lnTo>
                    <a:cubicBezTo>
                      <a:pt x="17350" y="21039"/>
                      <a:pt x="21600" y="16379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379"/>
                      <a:pt x="4249" y="21039"/>
                      <a:pt x="9804" y="21554"/>
                    </a:cubicBezTo>
                    <a:close/>
                  </a:path>
                </a:pathLst>
              </a:cu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9" name="Text Box 17"/>
              <p:cNvSpPr txBox="1">
                <a:spLocks noChangeArrowheads="1"/>
              </p:cNvSpPr>
              <p:nvPr/>
            </p:nvSpPr>
            <p:spPr bwMode="auto">
              <a:xfrm>
                <a:off x="1016" y="2236"/>
                <a:ext cx="52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1.9M saline</a:t>
                </a:r>
              </a:p>
            </p:txBody>
          </p:sp>
          <p:sp>
            <p:nvSpPr>
              <p:cNvPr id="40" name="Text Box 18"/>
              <p:cNvSpPr txBox="1">
                <a:spLocks noChangeArrowheads="1"/>
              </p:cNvSpPr>
              <p:nvPr/>
            </p:nvSpPr>
            <p:spPr bwMode="auto">
              <a:xfrm>
                <a:off x="1176" y="906"/>
                <a:ext cx="497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sz="1000" dirty="0"/>
                  <a:t>plastic ring</a:t>
                </a:r>
              </a:p>
            </p:txBody>
          </p:sp>
          <p:sp>
            <p:nvSpPr>
              <p:cNvPr id="41" name="Line 19"/>
              <p:cNvSpPr>
                <a:spLocks noChangeShapeType="1"/>
              </p:cNvSpPr>
              <p:nvPr/>
            </p:nvSpPr>
            <p:spPr bwMode="auto">
              <a:xfrm flipV="1">
                <a:off x="1228" y="1050"/>
                <a:ext cx="55" cy="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2" name="Line 20"/>
              <p:cNvSpPr>
                <a:spLocks noChangeShapeType="1"/>
              </p:cNvSpPr>
              <p:nvPr/>
            </p:nvSpPr>
            <p:spPr bwMode="auto">
              <a:xfrm flipV="1">
                <a:off x="1484" y="2225"/>
                <a:ext cx="55" cy="6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Line 21"/>
              <p:cNvSpPr>
                <a:spLocks noChangeShapeType="1"/>
              </p:cNvSpPr>
              <p:nvPr/>
            </p:nvSpPr>
            <p:spPr bwMode="auto">
              <a:xfrm flipV="1">
                <a:off x="1394" y="1458"/>
                <a:ext cx="279" cy="2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 Box 22"/>
              <p:cNvSpPr txBox="1">
                <a:spLocks noChangeArrowheads="1"/>
              </p:cNvSpPr>
              <p:nvPr/>
            </p:nvSpPr>
            <p:spPr bwMode="auto">
              <a:xfrm>
                <a:off x="1541" y="1300"/>
                <a:ext cx="621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 dirty="0" err="1"/>
                  <a:t>episcleral</a:t>
                </a:r>
                <a:r>
                  <a:rPr lang="en-US" sz="1000" dirty="0"/>
                  <a:t> vein</a:t>
                </a:r>
              </a:p>
            </p:txBody>
          </p:sp>
          <p:sp>
            <p:nvSpPr>
              <p:cNvPr id="45" name="Line 23"/>
              <p:cNvSpPr>
                <a:spLocks noChangeShapeType="1"/>
              </p:cNvSpPr>
              <p:nvPr/>
            </p:nvSpPr>
            <p:spPr bwMode="auto">
              <a:xfrm flipV="1">
                <a:off x="808" y="1780"/>
                <a:ext cx="150" cy="2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6" name="Text Box 24"/>
              <p:cNvSpPr txBox="1">
                <a:spLocks noChangeArrowheads="1"/>
              </p:cNvSpPr>
              <p:nvPr/>
            </p:nvSpPr>
            <p:spPr bwMode="auto">
              <a:xfrm>
                <a:off x="553" y="1987"/>
                <a:ext cx="493" cy="1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000"/>
                  <a:t>limbal vein</a:t>
                </a:r>
              </a:p>
            </p:txBody>
          </p:sp>
        </p:grpSp>
        <p:pic>
          <p:nvPicPr>
            <p:cNvPr id="4107" name="Picture 11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911" t="10096" r="9196" b="15443"/>
            <a:stretch/>
          </p:blipFill>
          <p:spPr bwMode="auto">
            <a:xfrm>
              <a:off x="769140" y="914400"/>
              <a:ext cx="1240971" cy="868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4331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</TotalTime>
  <Words>74</Words>
  <Application>Microsoft Office PowerPoint</Application>
  <PresentationFormat>On-screen Show (4:3)</PresentationFormat>
  <Paragraphs>46</Paragraphs>
  <Slides>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Office Theme</vt:lpstr>
      <vt:lpstr>Adobe Photoshop Image</vt:lpstr>
      <vt:lpstr>Microsoft Equation 3.0</vt:lpstr>
      <vt:lpstr>Image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South Florida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Passaglia, Christopher</dc:creator>
  <cp:lastModifiedBy>Passaglia, Christopher</cp:lastModifiedBy>
  <cp:revision>5</cp:revision>
  <dcterms:created xsi:type="dcterms:W3CDTF">2012-09-18T20:29:05Z</dcterms:created>
  <dcterms:modified xsi:type="dcterms:W3CDTF">2012-09-18T21:15:45Z</dcterms:modified>
</cp:coreProperties>
</file>